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</p:sldIdLst>
  <p:sldSz cy="5143500" cx="9144000"/>
  <p:notesSz cx="6858000" cy="9144000"/>
  <p:embeddedFontLst>
    <p:embeddedFont>
      <p:font typeface="Roboto"/>
      <p:regular r:id="rId111"/>
      <p:bold r:id="rId112"/>
      <p:italic r:id="rId113"/>
      <p:boldItalic r:id="rId114"/>
    </p:embeddedFont>
    <p:embeddedFont>
      <p:font typeface="Fira Sans"/>
      <p:regular r:id="rId115"/>
      <p:bold r:id="rId116"/>
      <p:italic r:id="rId117"/>
      <p:bold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1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1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FiraSans-boldItalic.fntdata"/><Relationship Id="rId117" Type="http://schemas.openxmlformats.org/officeDocument/2006/relationships/font" Target="fonts/FiraSans-italic.fntdata"/><Relationship Id="rId116" Type="http://schemas.openxmlformats.org/officeDocument/2006/relationships/font" Target="fonts/FiraSans-bold.fntdata"/><Relationship Id="rId115" Type="http://schemas.openxmlformats.org/officeDocument/2006/relationships/font" Target="fonts/FiraSans-regular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Roboto-boldItalic.fntdata"/><Relationship Id="rId18" Type="http://schemas.openxmlformats.org/officeDocument/2006/relationships/slide" Target="slides/slide13.xml"/><Relationship Id="rId113" Type="http://schemas.openxmlformats.org/officeDocument/2006/relationships/font" Target="fonts/Roboto-italic.fntdata"/><Relationship Id="rId112" Type="http://schemas.openxmlformats.org/officeDocument/2006/relationships/font" Target="fonts/Roboto-bold.fntdata"/><Relationship Id="rId111" Type="http://schemas.openxmlformats.org/officeDocument/2006/relationships/font" Target="fonts/Roboto-regular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50541e6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50541e6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b4468ab11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b4468ab11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c767db664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c767db664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c767db664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c767db664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767db664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767db664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c767db664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c767db664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c767db664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c767db664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c767db664a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c767db664a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b4468ab11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b4468ab11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b4468ab11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b4468ab11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50541e63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50541e63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50541e63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50541e63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50541e63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50541e63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50541e63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50541e63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50541e63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50541e63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50541e63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50541e63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50541e63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50541e63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50541e63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50541e63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767db664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767db664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767db664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767db664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50541e63b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50541e63b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9def206f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9def206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50541e63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50541e63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9def206f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9def206f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0541e63b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50541e63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50541e63b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50541e63b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50541e63b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50541e63b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50541e63b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50541e63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50541e63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50541e6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50541e63b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50541e63b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50541e63b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50541e63b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50541e63b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50541e63b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50541e63b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50541e63b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50541e63b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50541e63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50541e63b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50541e63b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22b20cbb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22b20cbb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b22b20cbb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b22b20cbb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50541e63b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50541e63b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50541e63b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50541e63b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50541e63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50541e63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50541e63b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50541e63b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50541e63b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50541e63b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50541e63b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50541e63b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50541e63b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50541e63b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50541e63b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50541e63b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50541e63b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50541e63b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50541e63b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50541e63b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50541e63b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50541e63b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50541e63b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50541e63b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50541e63b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50541e63b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b4468ab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b4468ab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8342b40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98342b40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a9def206f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a9def206f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50541e63b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50541e63b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50541e63b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50541e63b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50541e63b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50541e63b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50541e63b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50541e63b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750541e63b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750541e63b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50541e63b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750541e63b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50541e63b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50541e63b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50541e63b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750541e63b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767db664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767db664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750541e63b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750541e63b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50541e63b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750541e63b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50541e63b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50541e63b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750541e63b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750541e63b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750541e63b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750541e63b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750541e63b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750541e63b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50541e63b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50541e63b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50541e63b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750541e63b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50541e63b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50541e63b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50541e63b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50541e63b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b4468ab11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b4468ab11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750541e63b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750541e63b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750541e63b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750541e63b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750541e63b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750541e63b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750541e63b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750541e63b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750541e63b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750541e63b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750541e63b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750541e63b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50541e63b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750541e63b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750541e63b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750541e63b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750541e63b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750541e63b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50541e63b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50541e63b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b4468ab1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b4468ab1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50541e63b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750541e63b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750541e63b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750541e63b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750541e63b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750541e63b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750541e63b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750541e63b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50541e63b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750541e63b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750541e63b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750541e63b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750541e63b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750541e63b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750541e63b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750541e63b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750541e63b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750541e63b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50541e63b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50541e63b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b4468ab1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b4468ab1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750541e63b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750541e63b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750541e63b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750541e63b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750541e63b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750541e63b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c767db664a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c767db664a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c767db664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c767db664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750541e63b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750541e63b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a9def206f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a9def206f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c767db66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c767db66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c767db664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c767db664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767db664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767db664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24158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06650" y="411425"/>
            <a:ext cx="7730700" cy="12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6000"/>
              <a:buFont typeface="Fira Sans"/>
              <a:buNone/>
              <a:defRPr b="1" sz="60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0600" y="1858950"/>
            <a:ext cx="6542801" cy="14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/>
        </p:nvSpPr>
        <p:spPr>
          <a:xfrm>
            <a:off x="1512950" y="3755800"/>
            <a:ext cx="63303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(Light blue/White)" type="twoColTx">
  <p:cSld name="TITLE_AND_TWO_COLUMNS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3896D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1"/>
          <p:cNvSpPr txBox="1"/>
          <p:nvPr>
            <p:ph type="title"/>
          </p:nvPr>
        </p:nvSpPr>
        <p:spPr>
          <a:xfrm>
            <a:off x="311700" y="2857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ira Sans"/>
              <a:buNone/>
              <a:defRPr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●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937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○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937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■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937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●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937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○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937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■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937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●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937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○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937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600"/>
              <a:buFont typeface="Fira Sans"/>
              <a:buChar char="■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40" name="Google Shape;40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●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93700" lvl="1" marL="914400"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○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93700" lvl="2" marL="1371600"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■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93700" lvl="3" marL="1828800"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●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93700" lvl="4" marL="2286000"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○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93700" lvl="5" marL="2743200"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■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93700" lvl="6" marL="3200400"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●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93700" lvl="7" marL="3657600"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○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93700" lvl="8" marL="4114800">
              <a:spcBef>
                <a:spcPts val="1600"/>
              </a:spcBef>
              <a:spcAft>
                <a:spcPts val="1600"/>
              </a:spcAft>
              <a:buClr>
                <a:srgbClr val="3896D2"/>
              </a:buClr>
              <a:buSzPts val="2600"/>
              <a:buFont typeface="Fira Sans"/>
              <a:buChar char="■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41" name="Google Shape;41;p11"/>
          <p:cNvSpPr txBox="1"/>
          <p:nvPr>
            <p:ph idx="3" type="title"/>
          </p:nvPr>
        </p:nvSpPr>
        <p:spPr>
          <a:xfrm>
            <a:off x="4870950" y="2857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3200"/>
              <a:buFont typeface="Fira Sans"/>
              <a:buNone/>
              <a:defRPr sz="32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(Light blue/White) (Sides Flipped)">
  <p:cSld name="TITLE_AND_TWO_COLUMNS_2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/>
          <p:nvPr/>
        </p:nvSpPr>
        <p:spPr>
          <a:xfrm>
            <a:off x="4584900" y="0"/>
            <a:ext cx="4572000" cy="5143500"/>
          </a:xfrm>
          <a:prstGeom prst="rect">
            <a:avLst/>
          </a:prstGeom>
          <a:solidFill>
            <a:srgbClr val="3896D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2"/>
          <p:cNvSpPr txBox="1"/>
          <p:nvPr>
            <p:ph type="title"/>
          </p:nvPr>
        </p:nvSpPr>
        <p:spPr>
          <a:xfrm>
            <a:off x="311700" y="2857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3200"/>
              <a:buFont typeface="Fira Sans"/>
              <a:buNone/>
              <a:defRPr sz="32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●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○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93700" lvl="2" marL="1371600" rtl="0"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■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93700" lvl="3" marL="1828800" rtl="0"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●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93700" lvl="4" marL="2286000" rtl="0"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○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93700" lvl="5" marL="2743200" rtl="0"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■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93700" lvl="6" marL="3200400" rtl="0"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●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93700" lvl="7" marL="3657600" rtl="0"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○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93700" lvl="8" marL="4114800" rtl="0">
              <a:spcBef>
                <a:spcPts val="1600"/>
              </a:spcBef>
              <a:spcAft>
                <a:spcPts val="1600"/>
              </a:spcAft>
              <a:buClr>
                <a:srgbClr val="3896D2"/>
              </a:buClr>
              <a:buSzPts val="2600"/>
              <a:buFont typeface="Fira Sans"/>
              <a:buChar char="■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46" name="Google Shape;46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"/>
              <a:buChar char="●"/>
              <a:defRPr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"/>
              <a:buChar char="○"/>
              <a:defRPr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937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"/>
              <a:buChar char="■"/>
              <a:defRPr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937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"/>
              <a:buChar char="●"/>
              <a:defRPr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937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"/>
              <a:buChar char="○"/>
              <a:defRPr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937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"/>
              <a:buChar char="■"/>
              <a:defRPr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937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"/>
              <a:buChar char="●"/>
              <a:defRPr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937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"/>
              <a:buChar char="○"/>
              <a:defRPr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937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600"/>
              <a:buFont typeface="Fira Sans"/>
              <a:buChar char="■"/>
              <a:defRPr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47" name="Google Shape;47;p12"/>
          <p:cNvSpPr txBox="1"/>
          <p:nvPr>
            <p:ph idx="3" type="title"/>
          </p:nvPr>
        </p:nvSpPr>
        <p:spPr>
          <a:xfrm>
            <a:off x="4870950" y="2857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ira Sans"/>
              <a:buNone/>
              <a:defRPr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pic>
        <p:nvPicPr>
          <p:cNvPr id="48" name="Google Shape;48;p12"/>
          <p:cNvPicPr preferRelativeResize="0"/>
          <p:nvPr/>
        </p:nvPicPr>
        <p:blipFill rotWithShape="1">
          <a:blip r:embed="rId2">
            <a:alphaModFix/>
          </a:blip>
          <a:srcRect b="27493" l="19166" r="18906" t="27353"/>
          <a:stretch/>
        </p:blipFill>
        <p:spPr>
          <a:xfrm>
            <a:off x="8351025" y="4568875"/>
            <a:ext cx="686830" cy="5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(Light Blue/White) (Black Text)">
  <p:cSld name="TITLE_AND_TWO_COLUMNS_1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3896D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2857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Fira Sans"/>
              <a:buNone/>
              <a:defRPr sz="3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●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○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937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■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937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●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937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○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937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■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937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●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937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○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937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Fira Sans"/>
              <a:buChar char="■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"/>
              <a:buChar char="●"/>
              <a:defRPr sz="2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"/>
              <a:buChar char="○"/>
              <a:defRPr sz="2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937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"/>
              <a:buChar char="■"/>
              <a:defRPr sz="2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937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"/>
              <a:buChar char="●"/>
              <a:defRPr sz="2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937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"/>
              <a:buChar char="○"/>
              <a:defRPr sz="2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937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"/>
              <a:buChar char="■"/>
              <a:defRPr sz="2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937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"/>
              <a:buChar char="●"/>
              <a:defRPr sz="2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937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"/>
              <a:buChar char="○"/>
              <a:defRPr sz="2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937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600"/>
              <a:buFont typeface="Fira Sans"/>
              <a:buChar char="■"/>
              <a:defRPr sz="2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3" type="title"/>
          </p:nvPr>
        </p:nvSpPr>
        <p:spPr>
          <a:xfrm>
            <a:off x="4870950" y="2857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Fira Sans"/>
              <a:buNone/>
              <a:defRPr sz="32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Arrow (Light Blue Text)">
  <p:cSld name="TITLE_AND_TWO_COLUMNS_1_1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239250" y="1832850"/>
            <a:ext cx="3264300" cy="14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3200"/>
              <a:buFont typeface="Fira Sans"/>
              <a:buNone/>
              <a:defRPr b="1" sz="32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2" type="title"/>
          </p:nvPr>
        </p:nvSpPr>
        <p:spPr>
          <a:xfrm>
            <a:off x="5646400" y="1832850"/>
            <a:ext cx="3264300" cy="14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3200"/>
              <a:buFont typeface="Fira Sans"/>
              <a:buNone/>
              <a:defRPr b="1" sz="32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3795750" y="2040900"/>
            <a:ext cx="1552500" cy="10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4158"/>
          </a:solidFill>
          <a:ln cap="flat" cmpd="sng" w="9525">
            <a:solidFill>
              <a:srgbClr val="3241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Arrow (Black Text)">
  <p:cSld name="TITLE_AND_TWO_COLUMNS_1_1_1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239250" y="1832850"/>
            <a:ext cx="3264300" cy="14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3200"/>
              <a:buFont typeface="Fira Sans"/>
              <a:buNone/>
              <a:defRPr b="1" sz="32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title"/>
          </p:nvPr>
        </p:nvSpPr>
        <p:spPr>
          <a:xfrm>
            <a:off x="5646400" y="1832850"/>
            <a:ext cx="3264300" cy="14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3200"/>
              <a:buFont typeface="Fira Sans"/>
              <a:buNone/>
              <a:defRPr b="1" sz="32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800"/>
              <a:buNone/>
              <a:defRPr>
                <a:solidFill>
                  <a:srgbClr val="3896D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800"/>
              <a:buNone/>
              <a:defRPr>
                <a:solidFill>
                  <a:srgbClr val="3896D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800"/>
              <a:buNone/>
              <a:defRPr>
                <a:solidFill>
                  <a:srgbClr val="3896D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800"/>
              <a:buNone/>
              <a:defRPr>
                <a:solidFill>
                  <a:srgbClr val="3896D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800"/>
              <a:buNone/>
              <a:defRPr>
                <a:solidFill>
                  <a:srgbClr val="3896D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800"/>
              <a:buNone/>
              <a:defRPr>
                <a:solidFill>
                  <a:srgbClr val="3896D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800"/>
              <a:buNone/>
              <a:defRPr>
                <a:solidFill>
                  <a:srgbClr val="3896D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800"/>
              <a:buNone/>
              <a:defRPr>
                <a:solidFill>
                  <a:srgbClr val="3896D2"/>
                </a:solidFill>
              </a:defRPr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3795750" y="2040900"/>
            <a:ext cx="1552500" cy="10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4158"/>
          </a:solidFill>
          <a:ln cap="flat" cmpd="sng" w="9525">
            <a:solidFill>
              <a:srgbClr val="3241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White)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aded White)">
  <p:cSld name="BLANK_2">
    <p:bg>
      <p:bgPr>
        <a:solidFill>
          <a:srgbClr val="F0F3F6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Navy Blue)">
  <p:cSld name="BLANK_1">
    <p:bg>
      <p:bgPr>
        <a:solidFill>
          <a:srgbClr val="324158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Light Blue)">
  <p:cSld name="BLANK_1_1">
    <p:bg>
      <p:bgPr>
        <a:solidFill>
          <a:srgbClr val="3896D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9" name="Google Shape;69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" name="Google Shape;7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(Centered)" type="secHead">
  <p:cSld name="SECTION_HEADER">
    <p:bg>
      <p:bgPr>
        <a:solidFill>
          <a:srgbClr val="324158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1592700"/>
            <a:ext cx="8520600" cy="19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6000"/>
              <a:buFont typeface="Fira Sans"/>
              <a:buNone/>
              <a:defRPr b="1" sz="60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SECTION_HEADER_3">
    <p:bg>
      <p:bgPr>
        <a:solidFill>
          <a:srgbClr val="324158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4"/>
          <p:cNvSpPr txBox="1"/>
          <p:nvPr/>
        </p:nvSpPr>
        <p:spPr>
          <a:xfrm>
            <a:off x="1132350" y="2061225"/>
            <a:ext cx="68793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rPr>
              <a:t>Thank You!</a:t>
            </a:r>
            <a:endParaRPr b="1" sz="6000">
              <a:solidFill>
                <a:srgbClr val="3896D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(White/Light Blue)(Centered)">
  <p:cSld name="SECTION_HEADER_2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1592700"/>
            <a:ext cx="8520600" cy="19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6000"/>
              <a:buFont typeface="Fira Sans"/>
              <a:buNone/>
              <a:defRPr b="1" sz="60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&amp; Minimal Text (Centered)">
  <p:cSld name="SECTION_HEADER_2_1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311700" y="1592700"/>
            <a:ext cx="8520600" cy="19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6000"/>
              <a:buFont typeface="Fira Sans"/>
              <a:buNone/>
              <a:defRPr b="1" sz="60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6"/>
          <p:cNvSpPr txBox="1"/>
          <p:nvPr>
            <p:ph idx="1" type="subTitle"/>
          </p:nvPr>
        </p:nvSpPr>
        <p:spPr>
          <a:xfrm>
            <a:off x="2096875" y="3649625"/>
            <a:ext cx="49236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/Title (Top)">
  <p:cSld name="SECTION_HEADER_1">
    <p:bg>
      <p:bgPr>
        <a:solidFill>
          <a:srgbClr val="324158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title"/>
          </p:nvPr>
        </p:nvSpPr>
        <p:spPr>
          <a:xfrm>
            <a:off x="311700" y="398275"/>
            <a:ext cx="8520600" cy="19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6000"/>
              <a:buFont typeface="Fira Sans"/>
              <a:buNone/>
              <a:defRPr b="1" sz="60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(1 column) (Black text)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/>
          <p:nvPr/>
        </p:nvSpPr>
        <p:spPr>
          <a:xfrm>
            <a:off x="0" y="0"/>
            <a:ext cx="2309100" cy="5143500"/>
          </a:xfrm>
          <a:prstGeom prst="rect">
            <a:avLst/>
          </a:prstGeom>
          <a:solidFill>
            <a:srgbClr val="3896D2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38800" y="477750"/>
            <a:ext cx="1831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2471825" y="477750"/>
            <a:ext cx="5700000" cy="43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●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937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○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937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■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937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●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937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○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937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■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937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●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937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○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937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Fira Sans"/>
              <a:buChar char="■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lank (1 column) ">
  <p:cSld name="TITLE_AND_BODY_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/>
          <p:nvPr/>
        </p:nvSpPr>
        <p:spPr>
          <a:xfrm>
            <a:off x="0" y="0"/>
            <a:ext cx="2309100" cy="5143500"/>
          </a:xfrm>
          <a:prstGeom prst="rect">
            <a:avLst/>
          </a:prstGeom>
          <a:solidFill>
            <a:srgbClr val="3896D2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" name="Google Shape;31;p9"/>
          <p:cNvSpPr txBox="1"/>
          <p:nvPr>
            <p:ph idx="1" type="subTitle"/>
          </p:nvPr>
        </p:nvSpPr>
        <p:spPr>
          <a:xfrm>
            <a:off x="238800" y="477750"/>
            <a:ext cx="1831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(1 column) (Light Blue text)">
  <p:cSld name="TITLE_AND_BODY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/>
          <p:nvPr/>
        </p:nvSpPr>
        <p:spPr>
          <a:xfrm>
            <a:off x="0" y="0"/>
            <a:ext cx="2309100" cy="5143500"/>
          </a:xfrm>
          <a:prstGeom prst="rect">
            <a:avLst/>
          </a:prstGeom>
          <a:solidFill>
            <a:srgbClr val="3896D2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" name="Google Shape;34;p10"/>
          <p:cNvSpPr txBox="1"/>
          <p:nvPr>
            <p:ph idx="1" type="subTitle"/>
          </p:nvPr>
        </p:nvSpPr>
        <p:spPr>
          <a:xfrm>
            <a:off x="238800" y="477750"/>
            <a:ext cx="1831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idx="2" type="body"/>
          </p:nvPr>
        </p:nvSpPr>
        <p:spPr>
          <a:xfrm>
            <a:off x="2471825" y="477750"/>
            <a:ext cx="5700000" cy="43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●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○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93700" lvl="2" marL="1371600" rtl="0"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■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93700" lvl="3" marL="1828800" rtl="0"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●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93700" lvl="4" marL="2286000" rtl="0"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○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93700" lvl="5" marL="2743200" rtl="0"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■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93700" lvl="6" marL="3200400" rtl="0"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●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93700" lvl="7" marL="3657600" rtl="0"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○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93700" lvl="8" marL="4114800" rtl="0">
              <a:spcBef>
                <a:spcPts val="1600"/>
              </a:spcBef>
              <a:spcAft>
                <a:spcPts val="1600"/>
              </a:spcAft>
              <a:buClr>
                <a:srgbClr val="3896D2"/>
              </a:buClr>
              <a:buSzPts val="2600"/>
              <a:buFont typeface="Fira Sans"/>
              <a:buChar char="■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23" Type="http://schemas.openxmlformats.org/officeDocument/2006/relationships/theme" Target="../theme/theme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32415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800"/>
              <a:buFont typeface="Fira Sans"/>
              <a:buNone/>
              <a:defRPr sz="28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Char char="●"/>
              <a:defRPr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275850" y="4499400"/>
            <a:ext cx="2796724" cy="6107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2.png"/><Relationship Id="rId4" Type="http://schemas.openxmlformats.org/officeDocument/2006/relationships/image" Target="../media/image8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hyperlink" Target="http://btechsmartclass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hyperlink" Target="http://btechsmartclass.com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hyperlink" Target="http://btechsmartclass.com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hyperlink" Target="http://btechsmartclass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hyperlink" Target="https://www.linkedin.com/in/li-wang-67049615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hyperlink" Target="http://btechsmartclass.com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hyperlink" Target="http://btechsmartclass.com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hyperlink" Target="http://btechsmartclass.com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hyperlink" Target="http://btechsmartclass.com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hyperlink" Target="http://btechsmartclass.com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hyperlink" Target="https://confessionsofanadoptiveparent.com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hyperlink" Target="http://btechsmartclass.com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Relationship Id="rId5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Relationship Id="rId4" Type="http://schemas.openxmlformats.org/officeDocument/2006/relationships/hyperlink" Target="http://btechsmartclass.com/" TargetMode="External"/><Relationship Id="rId5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Relationship Id="rId4" Type="http://schemas.openxmlformats.org/officeDocument/2006/relationships/hyperlink" Target="http://btechsmartclass.com/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Relationship Id="rId4" Type="http://schemas.openxmlformats.org/officeDocument/2006/relationships/hyperlink" Target="http://btechsmartclass.com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Relationship Id="rId4" Type="http://schemas.openxmlformats.org/officeDocument/2006/relationships/hyperlink" Target="http://btechsmartclass.com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Relationship Id="rId4" Type="http://schemas.openxmlformats.org/officeDocument/2006/relationships/hyperlink" Target="http://btechsmartclass.com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Relationship Id="rId4" Type="http://schemas.openxmlformats.org/officeDocument/2006/relationships/hyperlink" Target="http://btechsmartclass.com/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png"/><Relationship Id="rId4" Type="http://schemas.openxmlformats.org/officeDocument/2006/relationships/hyperlink" Target="http://btechsmartclass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png"/><Relationship Id="rId4" Type="http://schemas.openxmlformats.org/officeDocument/2006/relationships/hyperlink" Target="http://btechsmartclass.com/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Relationship Id="rId4" Type="http://schemas.openxmlformats.org/officeDocument/2006/relationships/hyperlink" Target="http://btechsmartclass.com/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png"/><Relationship Id="rId4" Type="http://schemas.openxmlformats.org/officeDocument/2006/relationships/hyperlink" Target="http://btechsmartclass.com/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btechsmartclass.com/" TargetMode="External"/><Relationship Id="rId4" Type="http://schemas.openxmlformats.org/officeDocument/2006/relationships/image" Target="../media/image6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4.png"/><Relationship Id="rId4" Type="http://schemas.openxmlformats.org/officeDocument/2006/relationships/hyperlink" Target="http://btechsmartclass.com/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8.png"/><Relationship Id="rId4" Type="http://schemas.openxmlformats.org/officeDocument/2006/relationships/hyperlink" Target="http://btechsmartclass.com/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png"/><Relationship Id="rId4" Type="http://schemas.openxmlformats.org/officeDocument/2006/relationships/hyperlink" Target="http://btechsmartclass.com/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7.png"/><Relationship Id="rId4" Type="http://schemas.openxmlformats.org/officeDocument/2006/relationships/hyperlink" Target="http://btechsmartclass.com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3.png"/><Relationship Id="rId4" Type="http://schemas.openxmlformats.org/officeDocument/2006/relationships/image" Target="../media/image6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5.png"/><Relationship Id="rId4" Type="http://schemas.openxmlformats.org/officeDocument/2006/relationships/image" Target="../media/image5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4.png"/><Relationship Id="rId4" Type="http://schemas.openxmlformats.org/officeDocument/2006/relationships/image" Target="../media/image7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0.png"/><Relationship Id="rId4" Type="http://schemas.openxmlformats.org/officeDocument/2006/relationships/image" Target="../media/image4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9.png"/><Relationship Id="rId4" Type="http://schemas.openxmlformats.org/officeDocument/2006/relationships/image" Target="../media/image7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2.png"/><Relationship Id="rId4" Type="http://schemas.openxmlformats.org/officeDocument/2006/relationships/image" Target="../media/image7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8.png"/><Relationship Id="rId4" Type="http://schemas.openxmlformats.org/officeDocument/2006/relationships/image" Target="../media/image8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7.png"/><Relationship Id="rId4" Type="http://schemas.openxmlformats.org/officeDocument/2006/relationships/hyperlink" Target="https://en.wikipedia.org/wiki/Topological_sorting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1.png"/><Relationship Id="rId4" Type="http://schemas.openxmlformats.org/officeDocument/2006/relationships/hyperlink" Target="https://en.wikipedia.org/wiki/Topological_sorting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/>
          <p:nvPr>
            <p:ph type="ctrTitle"/>
          </p:nvPr>
        </p:nvSpPr>
        <p:spPr>
          <a:xfrm>
            <a:off x="1680289" y="2171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Graph Algorithms</a:t>
            </a:r>
            <a:endParaRPr b="1"/>
          </a:p>
        </p:txBody>
      </p:sp>
      <p:pic>
        <p:nvPicPr>
          <p:cNvPr id="83" name="Google Shape;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100" y="609263"/>
            <a:ext cx="6010726" cy="13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Adjacency List </a:t>
            </a:r>
            <a:endParaRPr/>
          </a:p>
        </p:txBody>
      </p:sp>
      <p:sp>
        <p:nvSpPr>
          <p:cNvPr id="145" name="Google Shape;145;p32"/>
          <p:cNvSpPr txBox="1"/>
          <p:nvPr>
            <p:ph idx="1" type="body"/>
          </p:nvPr>
        </p:nvSpPr>
        <p:spPr>
          <a:xfrm>
            <a:off x="311700" y="1131500"/>
            <a:ext cx="5821500" cy="3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Graph {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200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//        vertex,  neighbors</a:t>
            </a:r>
            <a:endParaRPr sz="1200">
              <a:solidFill>
                <a:srgbClr val="3896D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Map&lt;String, List&lt;String&gt;&gt;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adjMapList;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String[] vertices;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ublic Graph(</a:t>
            </a:r>
            <a:r>
              <a:rPr lang="en" sz="1200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String[] vertices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.vertices = vertices;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adjMapList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1"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HashMap&lt;&gt;();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(String vertex : vertices) {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adjMapList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.put(vertex, </a:t>
            </a:r>
            <a:r>
              <a:rPr b="1"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LinkedList&lt;&gt;());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}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addEdge(String start, String end) {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adjMapList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.get(start).add(end);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375" y="2127550"/>
            <a:ext cx="3062101" cy="11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endParaRPr/>
          </a:p>
        </p:txBody>
      </p:sp>
      <p:pic>
        <p:nvPicPr>
          <p:cNvPr id="799" name="Google Shape;799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575" y="203000"/>
            <a:ext cx="5212526" cy="426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Graph Bipartite</a:t>
            </a:r>
            <a:endParaRPr/>
          </a:p>
        </p:txBody>
      </p:sp>
      <p:sp>
        <p:nvSpPr>
          <p:cNvPr id="805" name="Google Shape;805;p123"/>
          <p:cNvSpPr txBox="1"/>
          <p:nvPr>
            <p:ph idx="1" type="body"/>
          </p:nvPr>
        </p:nvSpPr>
        <p:spPr>
          <a:xfrm>
            <a:off x="387900" y="1489825"/>
            <a:ext cx="8813700" cy="3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Idea: 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 can use BFS approach to solve this problem.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Assign black color to one vertex and white color to the other vertex on the same edge, and color represents group.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rgbClr val="FF9900"/>
                </a:solidFill>
              </a:rPr>
              <a:t>If both vertices on the same edge have the same color, return false.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no vertices on the same edge have the same color and the while loop is terminated, return true.</a:t>
            </a:r>
            <a:endParaRPr sz="16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811" name="Google Shape;81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050" y="76400"/>
            <a:ext cx="5285674" cy="43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800" y="152400"/>
            <a:ext cx="6256399" cy="429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Schedule I</a:t>
            </a:r>
            <a:endParaRPr/>
          </a:p>
        </p:txBody>
      </p:sp>
      <p:sp>
        <p:nvSpPr>
          <p:cNvPr id="822" name="Google Shape;822;p126"/>
          <p:cNvSpPr txBox="1"/>
          <p:nvPr>
            <p:ph idx="1" type="body"/>
          </p:nvPr>
        </p:nvSpPr>
        <p:spPr>
          <a:xfrm>
            <a:off x="387900" y="1032625"/>
            <a:ext cx="8368200" cy="3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Idea: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is essentially a graph problem (tell them why, and how the graph is represented.)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Basically, we need to check whether there is a cycle in the graph or not.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 will use Topological Sort to solve this problem because there is a dependency between courses.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first put courses with 0 indegree (no prerequisites) into a queue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remove one course from the queue and decrease the indegree of its neighbors.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the indegree of the neighbor is 0, we add it to the queue.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repeat the last two steps until the queue is empty.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all vertices has 0 indegree, we return true, otherwise, return false.</a:t>
            </a:r>
            <a:endParaRPr sz="16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27"/>
          <p:cNvSpPr txBox="1"/>
          <p:nvPr>
            <p:ph type="title"/>
          </p:nvPr>
        </p:nvSpPr>
        <p:spPr>
          <a:xfrm>
            <a:off x="387900" y="458025"/>
            <a:ext cx="31539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828" name="Google Shape;828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350" y="228600"/>
            <a:ext cx="4678599" cy="424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88" y="2013925"/>
            <a:ext cx="3377726" cy="14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Adjacency Map</a:t>
            </a:r>
            <a:endParaRPr/>
          </a:p>
        </p:txBody>
      </p:sp>
      <p:sp>
        <p:nvSpPr>
          <p:cNvPr id="152" name="Google Shape;152;p33"/>
          <p:cNvSpPr txBox="1"/>
          <p:nvPr>
            <p:ph idx="1" type="body"/>
          </p:nvPr>
        </p:nvSpPr>
        <p:spPr>
          <a:xfrm>
            <a:off x="387900" y="1248875"/>
            <a:ext cx="8368200" cy="3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Graph {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100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//        vertex,          vertex, weight</a:t>
            </a:r>
            <a:endParaRPr sz="1100">
              <a:solidFill>
                <a:srgbClr val="3896D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Map&lt;String, Map&lt;String, Double&gt;&gt;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adjMap;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String[] vertices;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public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Graph(String[] vertices) {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.vertices = vertices;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adjMap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1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HashMap&lt;&gt;();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(String vertex : vertices) {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adjMap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.put(vertex, </a:t>
            </a:r>
            <a:r>
              <a:rPr b="1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HashMap&lt;&gt;());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}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addEdge(String start, String end, </a:t>
            </a:r>
            <a:r>
              <a:rPr b="1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double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weight) {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adjMap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.get(start).put(end, weight);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550" y="2029225"/>
            <a:ext cx="1692905" cy="15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Solve Graph Interview Questions</a:t>
            </a:r>
            <a:endParaRPr/>
          </a:p>
        </p:txBody>
      </p:sp>
      <p:sp>
        <p:nvSpPr>
          <p:cNvPr id="159" name="Google Shape;159;p34"/>
          <p:cNvSpPr txBox="1"/>
          <p:nvPr>
            <p:ph idx="1" type="body"/>
          </p:nvPr>
        </p:nvSpPr>
        <p:spPr>
          <a:xfrm>
            <a:off x="387900" y="1266625"/>
            <a:ext cx="8368200" cy="3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Determine whether the problem can be modeled as a graph problem or not.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600"/>
              <a:buChar char="●"/>
            </a:pPr>
            <a:r>
              <a:rPr lang="en" sz="1600">
                <a:solidFill>
                  <a:srgbClr val="3896D2"/>
                </a:solidFill>
              </a:rPr>
              <a:t>Graph and its representation (prerequisite)</a:t>
            </a:r>
            <a:endParaRPr sz="1600">
              <a:solidFill>
                <a:srgbClr val="3896D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are the most common graph problems?</a:t>
            </a:r>
            <a:endParaRPr sz="11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to solve graph problems</a:t>
            </a:r>
            <a:endParaRPr sz="16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Breadth-First Search (BFS)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Depth-First Search (DFS)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Topological Sort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Can</a:t>
            </a:r>
            <a:r>
              <a:rPr lang="en" sz="2700"/>
              <a:t> These Problems be </a:t>
            </a:r>
            <a:r>
              <a:rPr lang="en" sz="2700"/>
              <a:t>Modeled</a:t>
            </a:r>
            <a:r>
              <a:rPr lang="en" sz="2700"/>
              <a:t> as Graph Problem?</a:t>
            </a:r>
            <a:endParaRPr sz="2700"/>
          </a:p>
        </p:txBody>
      </p:sp>
      <p:sp>
        <p:nvSpPr>
          <p:cNvPr id="165" name="Google Shape;165;p35"/>
          <p:cNvSpPr txBox="1"/>
          <p:nvPr>
            <p:ph idx="1" type="body"/>
          </p:nvPr>
        </p:nvSpPr>
        <p:spPr>
          <a:xfrm>
            <a:off x="387900" y="1291225"/>
            <a:ext cx="8368200" cy="33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Evaluate Division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Course Schedule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Keys and Rooms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Word Ladder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Alien Dictionary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Minimum Knight Moves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Accounts Merge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Possible Bipartition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75" y="347275"/>
            <a:ext cx="7480452" cy="403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6"/>
          <p:cNvSpPr txBox="1"/>
          <p:nvPr/>
        </p:nvSpPr>
        <p:spPr>
          <a:xfrm>
            <a:off x="3730500" y="4487825"/>
            <a:ext cx="1683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www.leetcode.com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812" y="298825"/>
            <a:ext cx="7064376" cy="410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7"/>
          <p:cNvSpPr txBox="1"/>
          <p:nvPr/>
        </p:nvSpPr>
        <p:spPr>
          <a:xfrm>
            <a:off x="3730500" y="4487825"/>
            <a:ext cx="1683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www.leetcode.com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449" y="313212"/>
            <a:ext cx="5307101" cy="40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8"/>
          <p:cNvSpPr txBox="1"/>
          <p:nvPr/>
        </p:nvSpPr>
        <p:spPr>
          <a:xfrm>
            <a:off x="3730500" y="4487825"/>
            <a:ext cx="1683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www.leetcode.com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950" y="147475"/>
            <a:ext cx="6002324" cy="428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9"/>
          <p:cNvSpPr txBox="1"/>
          <p:nvPr/>
        </p:nvSpPr>
        <p:spPr>
          <a:xfrm>
            <a:off x="3730500" y="4487825"/>
            <a:ext cx="1683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www.leetcode.com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838" y="592875"/>
            <a:ext cx="7044325" cy="35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3730500" y="4487825"/>
            <a:ext cx="1683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www.leetcode.com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/>
        </p:nvSpPr>
        <p:spPr>
          <a:xfrm>
            <a:off x="3628125" y="4599125"/>
            <a:ext cx="1683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www.leetcode.com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01" name="Google Shape;2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675" y="108875"/>
            <a:ext cx="4446650" cy="43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96D2"/>
                </a:solidFill>
              </a:rPr>
              <a:t>Bio - Dr. Li Wang</a:t>
            </a:r>
            <a:endParaRPr>
              <a:solidFill>
                <a:srgbClr val="3896D2"/>
              </a:solidFill>
            </a:endParaRPr>
          </a:p>
        </p:txBody>
      </p:sp>
      <p:sp>
        <p:nvSpPr>
          <p:cNvPr id="89" name="Google Shape;8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Staff Software Engineer</a:t>
            </a:r>
            <a:r>
              <a:rPr lang="en"/>
              <a:t> @ LinkedIn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Professor</a:t>
            </a:r>
            <a:r>
              <a:rPr lang="en"/>
              <a:t> @ DeVry University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Ph.D in CS</a:t>
            </a:r>
            <a:r>
              <a:rPr lang="en"/>
              <a:t> @ Illinois Institute of Technology, 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B.S &amp; M.S in CS</a:t>
            </a:r>
            <a:r>
              <a:rPr lang="en"/>
              <a:t> @ Chongqing University, China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50" y="152400"/>
            <a:ext cx="6392298" cy="430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2"/>
          <p:cNvSpPr txBox="1"/>
          <p:nvPr/>
        </p:nvSpPr>
        <p:spPr>
          <a:xfrm>
            <a:off x="3730500" y="4487825"/>
            <a:ext cx="1683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www.leetcode.com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050" y="115725"/>
            <a:ext cx="6383898" cy="4345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3"/>
          <p:cNvSpPr txBox="1"/>
          <p:nvPr/>
        </p:nvSpPr>
        <p:spPr>
          <a:xfrm>
            <a:off x="3730500" y="4487825"/>
            <a:ext cx="1683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www.leetcode.com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a Graph Problem?</a:t>
            </a:r>
            <a:endParaRPr/>
          </a:p>
        </p:txBody>
      </p:sp>
      <p:sp>
        <p:nvSpPr>
          <p:cNvPr id="219" name="Google Shape;219;p44"/>
          <p:cNvSpPr txBox="1"/>
          <p:nvPr>
            <p:ph idx="1" type="body"/>
          </p:nvPr>
        </p:nvSpPr>
        <p:spPr>
          <a:xfrm>
            <a:off x="387900" y="1185025"/>
            <a:ext cx="8368200" cy="24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whether the data in the problem can be modeled as vertices or not?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whether the vertices are connected or not?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</a:t>
            </a:r>
            <a:r>
              <a:rPr b="1" lang="en">
                <a:highlight>
                  <a:srgbClr val="3896D2"/>
                </a:highlight>
              </a:rPr>
              <a:t>both </a:t>
            </a:r>
            <a:r>
              <a:rPr lang="en"/>
              <a:t>answers are </a:t>
            </a:r>
            <a:r>
              <a:rPr b="1" lang="en">
                <a:highlight>
                  <a:srgbClr val="3896D2"/>
                </a:highlight>
              </a:rPr>
              <a:t>yes</a:t>
            </a:r>
            <a:r>
              <a:rPr lang="en"/>
              <a:t>, then we can model that problem as graph problem</a:t>
            </a:r>
            <a:endParaRPr/>
          </a:p>
        </p:txBody>
      </p:sp>
      <p:sp>
        <p:nvSpPr>
          <p:cNvPr id="220" name="Google Shape;220;p44"/>
          <p:cNvSpPr txBox="1"/>
          <p:nvPr/>
        </p:nvSpPr>
        <p:spPr>
          <a:xfrm>
            <a:off x="951600" y="3565400"/>
            <a:ext cx="72408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96D2"/>
                </a:solidFill>
                <a:latin typeface="Roboto"/>
                <a:ea typeface="Roboto"/>
                <a:cs typeface="Roboto"/>
                <a:sym typeface="Roboto"/>
              </a:rPr>
              <a:t>Identifying the category of the question is the FIRST thing you should do after you FULLY  understand the question in the interview!</a:t>
            </a:r>
            <a:endParaRPr b="1" sz="1800">
              <a:solidFill>
                <a:srgbClr val="3896D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Solve Graph Interview Questions</a:t>
            </a:r>
            <a:endParaRPr/>
          </a:p>
        </p:txBody>
      </p:sp>
      <p:sp>
        <p:nvSpPr>
          <p:cNvPr id="226" name="Google Shape;226;p45"/>
          <p:cNvSpPr txBox="1"/>
          <p:nvPr>
            <p:ph idx="1" type="body"/>
          </p:nvPr>
        </p:nvSpPr>
        <p:spPr>
          <a:xfrm>
            <a:off x="387900" y="1336600"/>
            <a:ext cx="8368200" cy="3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700"/>
              <a:buChar char="●"/>
            </a:pPr>
            <a:r>
              <a:rPr lang="en" sz="1700">
                <a:solidFill>
                  <a:srgbClr val="3896D2"/>
                </a:solidFill>
              </a:rPr>
              <a:t>Determine whether the problem can be modeled as a graph problem or not.</a:t>
            </a:r>
            <a:endParaRPr sz="1700">
              <a:solidFill>
                <a:srgbClr val="3896D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700"/>
              <a:buChar char="●"/>
            </a:pPr>
            <a:r>
              <a:rPr lang="en" sz="1600">
                <a:solidFill>
                  <a:srgbClr val="3896D2"/>
                </a:solidFill>
              </a:rPr>
              <a:t>Graph and its representation (prerequisite)</a:t>
            </a:r>
            <a:endParaRPr sz="1700">
              <a:solidFill>
                <a:srgbClr val="3896D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What are the most common graph problems?</a:t>
            </a:r>
            <a:endParaRPr sz="12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How to solve graph problems</a:t>
            </a:r>
            <a:endParaRPr sz="17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Breadth-First Search (BFS)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Depth-First Search (DFS)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Topological Sort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Graph Problems</a:t>
            </a:r>
            <a:endParaRPr/>
          </a:p>
        </p:txBody>
      </p:sp>
      <p:sp>
        <p:nvSpPr>
          <p:cNvPr id="232" name="Google Shape;232;p46"/>
          <p:cNvSpPr txBox="1"/>
          <p:nvPr>
            <p:ph idx="1" type="body"/>
          </p:nvPr>
        </p:nvSpPr>
        <p:spPr>
          <a:xfrm>
            <a:off x="387900" y="1328275"/>
            <a:ext cx="83682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Traverse all the vertices in a graph </a:t>
            </a:r>
            <a:r>
              <a:rPr lang="en" sz="1400">
                <a:solidFill>
                  <a:srgbClr val="3896D2"/>
                </a:solidFill>
              </a:rPr>
              <a:t>(Keys and Rooms, Jump Game III)</a:t>
            </a:r>
            <a:endParaRPr sz="1400">
              <a:solidFill>
                <a:srgbClr val="3896D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Whether two vertices are connected or not </a:t>
            </a:r>
            <a:r>
              <a:rPr lang="en" sz="1400">
                <a:solidFill>
                  <a:srgbClr val="3896D2"/>
                </a:solidFill>
              </a:rPr>
              <a:t>(Division Evaluation)</a:t>
            </a:r>
            <a:endParaRPr sz="1400">
              <a:solidFill>
                <a:srgbClr val="3896D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Shortest path between two vertices </a:t>
            </a:r>
            <a:r>
              <a:rPr lang="en" sz="1400">
                <a:solidFill>
                  <a:srgbClr val="3896D2"/>
                </a:solidFill>
              </a:rPr>
              <a:t>(Shortest Path in Binary Matrix, Word Ladder I &amp; II, Walls and Gates, As Far from Land as Possible, K-similar Strings)</a:t>
            </a:r>
            <a:endParaRPr sz="1400">
              <a:solidFill>
                <a:srgbClr val="3896D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Number of connected components</a:t>
            </a:r>
            <a:r>
              <a:rPr lang="en">
                <a:solidFill>
                  <a:srgbClr val="F9CB9C"/>
                </a:solidFill>
              </a:rPr>
              <a:t> </a:t>
            </a:r>
            <a:r>
              <a:rPr lang="en" sz="1400">
                <a:solidFill>
                  <a:srgbClr val="3896D2"/>
                </a:solidFill>
              </a:rPr>
              <a:t>(Friend Circles, Accounts Merge, Number of Islands)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Vertex Grouping</a:t>
            </a:r>
            <a:r>
              <a:rPr lang="en" sz="1400">
                <a:solidFill>
                  <a:srgbClr val="3896D2"/>
                </a:solidFill>
              </a:rPr>
              <a:t> (Is Graph Bipartite? Possible Bipartition)</a:t>
            </a:r>
            <a:endParaRPr sz="1400">
              <a:solidFill>
                <a:srgbClr val="3896D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Dependency path </a:t>
            </a:r>
            <a:r>
              <a:rPr lang="en" sz="1400">
                <a:solidFill>
                  <a:srgbClr val="3896D2"/>
                </a:solidFill>
              </a:rPr>
              <a:t>(Course Schedule II, Alien Dictionary)</a:t>
            </a:r>
            <a:endParaRPr sz="1400">
              <a:solidFill>
                <a:srgbClr val="3896D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Detect cycle in a graph </a:t>
            </a:r>
            <a:r>
              <a:rPr lang="en" sz="1400">
                <a:solidFill>
                  <a:srgbClr val="3896D2"/>
                </a:solidFill>
              </a:rPr>
              <a:t>(Course Schedule I, Valid Tree Graph)</a:t>
            </a:r>
            <a:endParaRPr sz="1400">
              <a:solidFill>
                <a:srgbClr val="3896D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All possible paths</a:t>
            </a:r>
            <a:r>
              <a:rPr lang="en" sz="1400"/>
              <a:t> </a:t>
            </a:r>
            <a:r>
              <a:rPr lang="en" sz="1400">
                <a:solidFill>
                  <a:srgbClr val="3896D2"/>
                </a:solidFill>
              </a:rPr>
              <a:t>(Word Search, Binary Tree Paths, All Paths From Source to Target)</a:t>
            </a:r>
            <a:endParaRPr sz="1400">
              <a:solidFill>
                <a:srgbClr val="3896D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Solve Graph Interview Questions</a:t>
            </a:r>
            <a:endParaRPr/>
          </a:p>
        </p:txBody>
      </p:sp>
      <p:sp>
        <p:nvSpPr>
          <p:cNvPr id="238" name="Google Shape;238;p47"/>
          <p:cNvSpPr txBox="1"/>
          <p:nvPr>
            <p:ph idx="1" type="body"/>
          </p:nvPr>
        </p:nvSpPr>
        <p:spPr>
          <a:xfrm>
            <a:off x="387900" y="1271750"/>
            <a:ext cx="8368200" cy="3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700"/>
              <a:buChar char="●"/>
            </a:pPr>
            <a:r>
              <a:rPr lang="en" sz="1700">
                <a:solidFill>
                  <a:srgbClr val="3896D2"/>
                </a:solidFill>
              </a:rPr>
              <a:t>Determine whether the problem can be modeled as a graph problem or not.</a:t>
            </a:r>
            <a:endParaRPr sz="1700">
              <a:solidFill>
                <a:srgbClr val="3896D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700"/>
              <a:buChar char="●"/>
            </a:pPr>
            <a:r>
              <a:rPr lang="en" sz="1600">
                <a:solidFill>
                  <a:srgbClr val="3896D2"/>
                </a:solidFill>
              </a:rPr>
              <a:t>Graph and its representation (prerequisite)</a:t>
            </a:r>
            <a:endParaRPr sz="1700">
              <a:solidFill>
                <a:srgbClr val="3896D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700"/>
              <a:buChar char="●"/>
            </a:pPr>
            <a:r>
              <a:rPr lang="en" sz="1700">
                <a:solidFill>
                  <a:srgbClr val="3896D2"/>
                </a:solidFill>
              </a:rPr>
              <a:t>What are the most common graph problems?</a:t>
            </a:r>
            <a:endParaRPr sz="1200">
              <a:solidFill>
                <a:srgbClr val="3896D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How to solve graph problems</a:t>
            </a:r>
            <a:endParaRPr sz="17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Breadth-First Search (BFS)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Depth-First Search (DFS)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Topological Sort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8"/>
          <p:cNvSpPr txBox="1"/>
          <p:nvPr/>
        </p:nvSpPr>
        <p:spPr>
          <a:xfrm>
            <a:off x="59725" y="83425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48"/>
          <p:cNvSpPr txBox="1"/>
          <p:nvPr>
            <p:ph type="title"/>
          </p:nvPr>
        </p:nvSpPr>
        <p:spPr>
          <a:xfrm>
            <a:off x="239625" y="5177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BFS</a:t>
            </a:r>
            <a:endParaRPr sz="3000"/>
          </a:p>
        </p:txBody>
      </p:sp>
      <p:pic>
        <p:nvPicPr>
          <p:cNvPr id="245" name="Google Shape;2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799" y="843325"/>
            <a:ext cx="3233199" cy="31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00" y="894638"/>
            <a:ext cx="5355999" cy="216195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8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48"/>
          <p:cNvSpPr txBox="1"/>
          <p:nvPr/>
        </p:nvSpPr>
        <p:spPr>
          <a:xfrm>
            <a:off x="405075" y="3381900"/>
            <a:ext cx="4756200" cy="12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Time Complexity: </a:t>
            </a:r>
            <a:r>
              <a:rPr i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(|</a:t>
            </a:r>
            <a:r>
              <a:rPr i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| + |</a:t>
            </a:r>
            <a:r>
              <a:rPr i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|)</a:t>
            </a:r>
            <a:b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Space Complexity: </a:t>
            </a:r>
            <a:r>
              <a:rPr i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(|</a:t>
            </a:r>
            <a:r>
              <a:rPr i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|)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9"/>
          <p:cNvSpPr txBox="1"/>
          <p:nvPr/>
        </p:nvSpPr>
        <p:spPr>
          <a:xfrm>
            <a:off x="59725" y="83425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49"/>
          <p:cNvSpPr txBox="1"/>
          <p:nvPr>
            <p:ph type="title"/>
          </p:nvPr>
        </p:nvSpPr>
        <p:spPr>
          <a:xfrm>
            <a:off x="239625" y="5177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BFS</a:t>
            </a:r>
            <a:endParaRPr sz="3000"/>
          </a:p>
        </p:txBody>
      </p:sp>
      <p:sp>
        <p:nvSpPr>
          <p:cNvPr id="255" name="Google Shape;255;p49"/>
          <p:cNvSpPr txBox="1"/>
          <p:nvPr/>
        </p:nvSpPr>
        <p:spPr>
          <a:xfrm>
            <a:off x="239625" y="1102850"/>
            <a:ext cx="72114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1: Enqueue A, and mark it as VISITED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" name="Google Shape;25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736" y="1979675"/>
            <a:ext cx="6738526" cy="18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9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/>
          <p:nvPr/>
        </p:nvSpPr>
        <p:spPr>
          <a:xfrm>
            <a:off x="59725" y="83425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50"/>
          <p:cNvSpPr txBox="1"/>
          <p:nvPr>
            <p:ph type="title"/>
          </p:nvPr>
        </p:nvSpPr>
        <p:spPr>
          <a:xfrm>
            <a:off x="239625" y="5177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BFS</a:t>
            </a:r>
            <a:endParaRPr sz="3000"/>
          </a:p>
        </p:txBody>
      </p:sp>
      <p:sp>
        <p:nvSpPr>
          <p:cNvPr id="264" name="Google Shape;264;p50"/>
          <p:cNvSpPr txBox="1"/>
          <p:nvPr/>
        </p:nvSpPr>
        <p:spPr>
          <a:xfrm>
            <a:off x="250225" y="1010175"/>
            <a:ext cx="77961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2: Dequeue A, and enqueue its unvisited neighbors (B, D, E) and mark them as VISITED.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100" y="2246074"/>
            <a:ext cx="6995449" cy="18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0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0F3F6"/>
                </a:highlight>
                <a:uFill>
                  <a:noFill/>
                </a:uFill>
                <a:hlinkClick r:id="rId4"/>
              </a:rPr>
              <a:t>http://btechsmartclass.com</a:t>
            </a:r>
            <a:endParaRPr sz="900">
              <a:highlight>
                <a:srgbClr val="F0F3F6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1"/>
          <p:cNvSpPr txBox="1"/>
          <p:nvPr/>
        </p:nvSpPr>
        <p:spPr>
          <a:xfrm>
            <a:off x="59725" y="83425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51"/>
          <p:cNvSpPr txBox="1"/>
          <p:nvPr>
            <p:ph type="title"/>
          </p:nvPr>
        </p:nvSpPr>
        <p:spPr>
          <a:xfrm>
            <a:off x="239625" y="5177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BFS</a:t>
            </a:r>
            <a:endParaRPr sz="3000"/>
          </a:p>
        </p:txBody>
      </p:sp>
      <p:sp>
        <p:nvSpPr>
          <p:cNvPr id="273" name="Google Shape;273;p51"/>
          <p:cNvSpPr txBox="1"/>
          <p:nvPr/>
        </p:nvSpPr>
        <p:spPr>
          <a:xfrm>
            <a:off x="239625" y="1003100"/>
            <a:ext cx="81198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3: Dequeue D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4" name="Google Shape;2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875" y="1950375"/>
            <a:ext cx="6788226" cy="19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1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Connect on LinkedIn!</a:t>
            </a:r>
            <a:endParaRPr/>
          </a:p>
        </p:txBody>
      </p:sp>
      <p:pic>
        <p:nvPicPr>
          <p:cNvPr id="95" name="Google Shape;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451" y="1180900"/>
            <a:ext cx="5301100" cy="31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5"/>
          <p:cNvSpPr txBox="1"/>
          <p:nvPr/>
        </p:nvSpPr>
        <p:spPr>
          <a:xfrm>
            <a:off x="2973450" y="4370850"/>
            <a:ext cx="31971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F0F3F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https://www.linkedin.com/in/li-wang-67049615/</a:t>
            </a:r>
            <a:endParaRPr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2"/>
          <p:cNvSpPr txBox="1"/>
          <p:nvPr/>
        </p:nvSpPr>
        <p:spPr>
          <a:xfrm>
            <a:off x="59725" y="83425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52"/>
          <p:cNvSpPr txBox="1"/>
          <p:nvPr>
            <p:ph type="title"/>
          </p:nvPr>
        </p:nvSpPr>
        <p:spPr>
          <a:xfrm>
            <a:off x="239625" y="5177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BFS</a:t>
            </a:r>
            <a:endParaRPr sz="3000"/>
          </a:p>
        </p:txBody>
      </p:sp>
      <p:sp>
        <p:nvSpPr>
          <p:cNvPr id="282" name="Google Shape;282;p52"/>
          <p:cNvSpPr txBox="1"/>
          <p:nvPr/>
        </p:nvSpPr>
        <p:spPr>
          <a:xfrm>
            <a:off x="239625" y="1152150"/>
            <a:ext cx="83052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4: Dequeue E, and enqueue its unvisited neighbors (C, F) and mark them as VISITED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3" name="Google Shape;28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075" y="2239475"/>
            <a:ext cx="7011850" cy="19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2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3"/>
          <p:cNvSpPr txBox="1"/>
          <p:nvPr/>
        </p:nvSpPr>
        <p:spPr>
          <a:xfrm>
            <a:off x="59725" y="83425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53"/>
          <p:cNvSpPr txBox="1"/>
          <p:nvPr>
            <p:ph type="title"/>
          </p:nvPr>
        </p:nvSpPr>
        <p:spPr>
          <a:xfrm>
            <a:off x="239625" y="5177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BFS</a:t>
            </a:r>
            <a:endParaRPr sz="3000"/>
          </a:p>
        </p:txBody>
      </p:sp>
      <p:sp>
        <p:nvSpPr>
          <p:cNvPr id="291" name="Google Shape;291;p53"/>
          <p:cNvSpPr txBox="1"/>
          <p:nvPr/>
        </p:nvSpPr>
        <p:spPr>
          <a:xfrm>
            <a:off x="250225" y="1225513"/>
            <a:ext cx="8046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5: Dequeue B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676" y="2249750"/>
            <a:ext cx="6286651" cy="17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3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4"/>
          <p:cNvSpPr txBox="1"/>
          <p:nvPr/>
        </p:nvSpPr>
        <p:spPr>
          <a:xfrm>
            <a:off x="59725" y="83425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54"/>
          <p:cNvSpPr txBox="1"/>
          <p:nvPr>
            <p:ph type="title"/>
          </p:nvPr>
        </p:nvSpPr>
        <p:spPr>
          <a:xfrm>
            <a:off x="239625" y="5177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BFS</a:t>
            </a:r>
            <a:endParaRPr sz="3000"/>
          </a:p>
        </p:txBody>
      </p:sp>
      <p:pic>
        <p:nvPicPr>
          <p:cNvPr id="300" name="Google Shape;3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8" y="2359675"/>
            <a:ext cx="6079101" cy="17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4"/>
          <p:cNvSpPr txBox="1"/>
          <p:nvPr/>
        </p:nvSpPr>
        <p:spPr>
          <a:xfrm>
            <a:off x="239625" y="1152150"/>
            <a:ext cx="83052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6: Dequeue C, and enqueue its unvisited neighbors (G) and mark it as VISITED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54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5"/>
          <p:cNvSpPr txBox="1"/>
          <p:nvPr/>
        </p:nvSpPr>
        <p:spPr>
          <a:xfrm>
            <a:off x="59725" y="83425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55"/>
          <p:cNvSpPr txBox="1"/>
          <p:nvPr>
            <p:ph type="title"/>
          </p:nvPr>
        </p:nvSpPr>
        <p:spPr>
          <a:xfrm>
            <a:off x="239625" y="5177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BFS</a:t>
            </a:r>
            <a:endParaRPr sz="3000"/>
          </a:p>
        </p:txBody>
      </p:sp>
      <p:sp>
        <p:nvSpPr>
          <p:cNvPr id="309" name="Google Shape;309;p55"/>
          <p:cNvSpPr txBox="1"/>
          <p:nvPr/>
        </p:nvSpPr>
        <p:spPr>
          <a:xfrm>
            <a:off x="239625" y="1167725"/>
            <a:ext cx="8129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7:  Deque F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" name="Google Shape;3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025" y="2257325"/>
            <a:ext cx="6606501" cy="19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5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6"/>
          <p:cNvSpPr txBox="1"/>
          <p:nvPr/>
        </p:nvSpPr>
        <p:spPr>
          <a:xfrm>
            <a:off x="59725" y="83425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56"/>
          <p:cNvSpPr txBox="1"/>
          <p:nvPr>
            <p:ph type="title"/>
          </p:nvPr>
        </p:nvSpPr>
        <p:spPr>
          <a:xfrm>
            <a:off x="239625" y="20417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BFS</a:t>
            </a:r>
            <a:endParaRPr sz="3000"/>
          </a:p>
        </p:txBody>
      </p:sp>
      <p:sp>
        <p:nvSpPr>
          <p:cNvPr id="318" name="Google Shape;318;p56"/>
          <p:cNvSpPr txBox="1"/>
          <p:nvPr/>
        </p:nvSpPr>
        <p:spPr>
          <a:xfrm>
            <a:off x="239625" y="1246788"/>
            <a:ext cx="87414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8: Queue becomes empty, exit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" name="Google Shape;31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525" y="2258050"/>
            <a:ext cx="6734400" cy="19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6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7"/>
          <p:cNvSpPr txBox="1"/>
          <p:nvPr>
            <p:ph type="title"/>
          </p:nvPr>
        </p:nvSpPr>
        <p:spPr>
          <a:xfrm>
            <a:off x="387900" y="3056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How Gossip Works? :-)</a:t>
            </a:r>
            <a:endParaRPr/>
          </a:p>
        </p:txBody>
      </p:sp>
      <p:pic>
        <p:nvPicPr>
          <p:cNvPr id="326" name="Google Shape;32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975" y="986175"/>
            <a:ext cx="5131649" cy="342190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7"/>
          <p:cNvSpPr txBox="1"/>
          <p:nvPr/>
        </p:nvSpPr>
        <p:spPr>
          <a:xfrm>
            <a:off x="2637700" y="4747850"/>
            <a:ext cx="54261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https://confessionsofanadoptiveparent.com</a:t>
            </a:r>
            <a:endParaRPr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8"/>
          <p:cNvSpPr txBox="1"/>
          <p:nvPr/>
        </p:nvSpPr>
        <p:spPr>
          <a:xfrm>
            <a:off x="59725" y="83425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58"/>
          <p:cNvSpPr txBox="1"/>
          <p:nvPr>
            <p:ph type="title"/>
          </p:nvPr>
        </p:nvSpPr>
        <p:spPr>
          <a:xfrm>
            <a:off x="239625" y="5177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BFS Complexity</a:t>
            </a:r>
            <a:endParaRPr sz="3000"/>
          </a:p>
        </p:txBody>
      </p:sp>
      <p:pic>
        <p:nvPicPr>
          <p:cNvPr id="334" name="Google Shape;3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799" y="843325"/>
            <a:ext cx="3233199" cy="31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00" y="894638"/>
            <a:ext cx="5355999" cy="216195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8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58"/>
          <p:cNvSpPr txBox="1"/>
          <p:nvPr/>
        </p:nvSpPr>
        <p:spPr>
          <a:xfrm>
            <a:off x="405075" y="3381900"/>
            <a:ext cx="4756200" cy="12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Time Complexity: </a:t>
            </a:r>
            <a:r>
              <a:rPr i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(|</a:t>
            </a:r>
            <a:r>
              <a:rPr i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| + |</a:t>
            </a:r>
            <a:r>
              <a:rPr i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|)</a:t>
            </a:r>
            <a:b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Space Complexity: </a:t>
            </a:r>
            <a:r>
              <a:rPr i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(|</a:t>
            </a:r>
            <a:r>
              <a:rPr i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|)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9"/>
          <p:cNvSpPr txBox="1"/>
          <p:nvPr/>
        </p:nvSpPr>
        <p:spPr>
          <a:xfrm>
            <a:off x="59725" y="83425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59"/>
          <p:cNvSpPr txBox="1"/>
          <p:nvPr>
            <p:ph type="title"/>
          </p:nvPr>
        </p:nvSpPr>
        <p:spPr>
          <a:xfrm>
            <a:off x="239625" y="5177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Amortized Analysis</a:t>
            </a:r>
            <a:endParaRPr sz="3000"/>
          </a:p>
        </p:txBody>
      </p:sp>
      <p:pic>
        <p:nvPicPr>
          <p:cNvPr id="344" name="Google Shape;3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625" y="1013013"/>
            <a:ext cx="2257707" cy="221283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latin typeface="Roboto"/>
                <a:ea typeface="Roboto"/>
                <a:cs typeface="Roboto"/>
                <a:sym typeface="Roboto"/>
              </a:rPr>
              <a:t>https://en.wikipedia.org/wiki/Amortized_analysis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59"/>
          <p:cNvSpPr txBox="1"/>
          <p:nvPr/>
        </p:nvSpPr>
        <p:spPr>
          <a:xfrm>
            <a:off x="515125" y="1049850"/>
            <a:ext cx="4756200" cy="27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motivation for amortized analysis is that looking at the worst-case run time </a:t>
            </a:r>
            <a:r>
              <a:rPr b="1"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 operation</a:t>
            </a: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 BFS, operation at line 2 and line 9 decide the time complexity of the whole algorithm.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How many vertices will be checked? It is decided by |E|.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7" name="Google Shape;34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625" y="3277900"/>
            <a:ext cx="2703201" cy="120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Implementation (Java)</a:t>
            </a:r>
            <a:endParaRPr/>
          </a:p>
        </p:txBody>
      </p:sp>
      <p:sp>
        <p:nvSpPr>
          <p:cNvPr id="353" name="Google Shape;353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Input: N and a list of edges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N= 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Edges = </a:t>
            </a:r>
            <a:r>
              <a:rPr lang="en"/>
              <a:t>{(</a:t>
            </a:r>
            <a:r>
              <a:rPr lang="en"/>
              <a:t>1, 2), (2, 1), (1, 3), (3, 1), (3, 2),  (2, 3), (3, 4), (4, 3)</a:t>
            </a:r>
            <a:r>
              <a:rPr lang="en"/>
              <a:t>}</a:t>
            </a:r>
            <a:endParaRPr/>
          </a:p>
        </p:txBody>
      </p:sp>
      <p:pic>
        <p:nvPicPr>
          <p:cNvPr id="354" name="Google Shape;35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450" y="923250"/>
            <a:ext cx="3482825" cy="20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 txBox="1"/>
          <p:nvPr>
            <p:ph type="title"/>
          </p:nvPr>
        </p:nvSpPr>
        <p:spPr>
          <a:xfrm>
            <a:off x="313775" y="17997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Implementation</a:t>
            </a:r>
            <a:endParaRPr/>
          </a:p>
        </p:txBody>
      </p:sp>
      <p:pic>
        <p:nvPicPr>
          <p:cNvPr id="360" name="Google Shape;3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043" y="818268"/>
            <a:ext cx="4056558" cy="359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00" y="1568575"/>
            <a:ext cx="3428774" cy="284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Solve Graph Interview Questions</a:t>
            </a:r>
            <a:endParaRPr/>
          </a:p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387900" y="1210650"/>
            <a:ext cx="8368200" cy="3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</a:t>
            </a:r>
            <a:r>
              <a:rPr lang="en" sz="1600"/>
              <a:t>etermine whether the problem can be modeled as a graph problem or not.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Graph and its representation (</a:t>
            </a:r>
            <a:r>
              <a:rPr lang="en" sz="1600"/>
              <a:t>prerequisite</a:t>
            </a:r>
            <a:r>
              <a:rPr lang="en" sz="1600"/>
              <a:t>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are the most common graph problems?</a:t>
            </a:r>
            <a:endParaRPr sz="11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to solve graph problems</a:t>
            </a:r>
            <a:endParaRPr sz="16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Breadth-First Search (BFS)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Depth-First Search (DFS)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Topological Sort</a:t>
            </a:r>
            <a:endParaRPr sz="11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 algorithms</a:t>
            </a:r>
            <a:endParaRPr sz="16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D</a:t>
            </a:r>
            <a:r>
              <a:rPr lang="en" sz="1100"/>
              <a:t>ijkstra's Algorithm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Union Find</a:t>
            </a:r>
            <a:endParaRPr sz="1100">
              <a:solidFill>
                <a:schemeClr val="lt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" sz="1100">
                <a:solidFill>
                  <a:schemeClr val="lt1"/>
                </a:solidFill>
              </a:rPr>
              <a:t>...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</a:t>
            </a:r>
            <a:endParaRPr/>
          </a:p>
        </p:txBody>
      </p:sp>
      <p:pic>
        <p:nvPicPr>
          <p:cNvPr id="367" name="Google Shape;36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13725"/>
            <a:ext cx="4454899" cy="23109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2"/>
          <p:cNvSpPr txBox="1"/>
          <p:nvPr/>
        </p:nvSpPr>
        <p:spPr>
          <a:xfrm>
            <a:off x="4619875" y="3739025"/>
            <a:ext cx="17577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Original Graph   </a:t>
            </a:r>
            <a:endParaRPr sz="18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62"/>
          <p:cNvSpPr txBox="1"/>
          <p:nvPr/>
        </p:nvSpPr>
        <p:spPr>
          <a:xfrm>
            <a:off x="7476525" y="3621050"/>
            <a:ext cx="16674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Visualized </a:t>
            </a:r>
            <a:endParaRPr sz="18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BFS Traversal</a:t>
            </a:r>
            <a:endParaRPr sz="18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62"/>
          <p:cNvSpPr txBox="1"/>
          <p:nvPr>
            <p:ph idx="1" type="body"/>
          </p:nvPr>
        </p:nvSpPr>
        <p:spPr>
          <a:xfrm>
            <a:off x="387900" y="1480475"/>
            <a:ext cx="3870900" cy="3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BFS traverses by level.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3896D2"/>
                </a:solidFill>
              </a:rPr>
              <a:t>The n</a:t>
            </a:r>
            <a:r>
              <a:rPr b="1" lang="en">
                <a:solidFill>
                  <a:srgbClr val="3896D2"/>
                </a:solidFill>
              </a:rPr>
              <a:t>umber of levels</a:t>
            </a:r>
            <a:r>
              <a:rPr lang="en"/>
              <a:t> is also the </a:t>
            </a:r>
            <a:r>
              <a:rPr b="1" lang="en">
                <a:solidFill>
                  <a:srgbClr val="3896D2"/>
                </a:solidFill>
              </a:rPr>
              <a:t>shortest distance</a:t>
            </a:r>
            <a:r>
              <a:rPr lang="en"/>
              <a:t> between two vertices.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Question: how to calculate the level for each vertex?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the Number of Levels in BFS?</a:t>
            </a:r>
            <a:endParaRPr/>
          </a:p>
        </p:txBody>
      </p:sp>
      <p:sp>
        <p:nvSpPr>
          <p:cNvPr id="376" name="Google Shape;376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only </a:t>
            </a:r>
            <a:r>
              <a:rPr b="1" lang="en"/>
              <a:t>one queue</a:t>
            </a:r>
            <a:r>
              <a:rPr lang="en"/>
              <a:t> to store neighbors in BFS approach, how do we know which nodes vertices are in the same level?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Important Fact:</a:t>
            </a:r>
            <a:r>
              <a:rPr lang="en"/>
              <a:t> Queue only </a:t>
            </a:r>
            <a:r>
              <a:rPr lang="en">
                <a:solidFill>
                  <a:srgbClr val="FFFFFF"/>
                </a:solidFill>
              </a:rPr>
              <a:t>has</a:t>
            </a:r>
            <a:r>
              <a:rPr b="1" lang="en">
                <a:solidFill>
                  <a:srgbClr val="FF9900"/>
                </a:solidFill>
              </a:rPr>
              <a:t> vertices in a single level</a:t>
            </a:r>
            <a:r>
              <a:rPr lang="en"/>
              <a:t> when the vertices in the previous level have been popped out.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could use </a:t>
            </a:r>
            <a:r>
              <a:rPr b="1" lang="en">
                <a:solidFill>
                  <a:srgbClr val="FF9900"/>
                </a:solidFill>
              </a:rPr>
              <a:t>count of vertices in each level</a:t>
            </a:r>
            <a:r>
              <a:rPr lang="en"/>
              <a:t> as “virtual” divider to separate vertices.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Levels in BFS</a:t>
            </a:r>
            <a:endParaRPr/>
          </a:p>
        </p:txBody>
      </p:sp>
      <p:pic>
        <p:nvPicPr>
          <p:cNvPr id="382" name="Google Shape;3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5450" y="411750"/>
            <a:ext cx="4454899" cy="231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450" y="2789625"/>
            <a:ext cx="4454901" cy="1535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"/>
          <p:cNvSpPr txBox="1"/>
          <p:nvPr>
            <p:ph type="title"/>
          </p:nvPr>
        </p:nvSpPr>
        <p:spPr>
          <a:xfrm>
            <a:off x="313775" y="17997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by Level</a:t>
            </a:r>
            <a:endParaRPr/>
          </a:p>
        </p:txBody>
      </p:sp>
      <p:pic>
        <p:nvPicPr>
          <p:cNvPr id="389" name="Google Shape;38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088" y="256175"/>
            <a:ext cx="3974925" cy="406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50" y="1466199"/>
            <a:ext cx="3438299" cy="28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Problems Can be Solved by BFS?</a:t>
            </a:r>
            <a:endParaRPr/>
          </a:p>
        </p:txBody>
      </p:sp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387900" y="1413625"/>
            <a:ext cx="8368200" cy="3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800"/>
              <a:buAutoNum type="arabicPeriod"/>
            </a:pPr>
            <a:r>
              <a:rPr lang="en">
                <a:solidFill>
                  <a:srgbClr val="3896D2"/>
                </a:solidFill>
              </a:rPr>
              <a:t>Traverse all vertices in a graph</a:t>
            </a:r>
            <a:endParaRPr>
              <a:solidFill>
                <a:srgbClr val="3896D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800"/>
              <a:buAutoNum type="arabicPeriod"/>
            </a:pPr>
            <a:r>
              <a:rPr lang="en">
                <a:solidFill>
                  <a:srgbClr val="3896D2"/>
                </a:solidFill>
              </a:rPr>
              <a:t>Whether two vertices are connected or not</a:t>
            </a:r>
            <a:endParaRPr>
              <a:solidFill>
                <a:srgbClr val="3896D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800"/>
              <a:buAutoNum type="arabicPeriod"/>
            </a:pPr>
            <a:r>
              <a:rPr lang="en">
                <a:solidFill>
                  <a:srgbClr val="3896D2"/>
                </a:solidFill>
              </a:rPr>
              <a:t>Shortest path between two vertices (preferred approach)</a:t>
            </a:r>
            <a:endParaRPr>
              <a:solidFill>
                <a:srgbClr val="3896D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800"/>
              <a:buAutoNum type="arabicPeriod"/>
            </a:pPr>
            <a:r>
              <a:rPr lang="en">
                <a:solidFill>
                  <a:srgbClr val="3896D2"/>
                </a:solidFill>
              </a:rPr>
              <a:t>Number of connected components </a:t>
            </a:r>
            <a:endParaRPr>
              <a:solidFill>
                <a:srgbClr val="3896D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800"/>
              <a:buAutoNum type="arabicPeriod"/>
            </a:pPr>
            <a:r>
              <a:rPr lang="en">
                <a:solidFill>
                  <a:srgbClr val="3896D2"/>
                </a:solidFill>
              </a:rPr>
              <a:t>Vertex grouping</a:t>
            </a:r>
            <a:endParaRPr>
              <a:solidFill>
                <a:srgbClr val="3896D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Dependency path</a:t>
            </a:r>
            <a:endParaRPr>
              <a:solidFill>
                <a:srgbClr val="3896D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800"/>
              <a:buAutoNum type="arabicPeriod"/>
            </a:pPr>
            <a:r>
              <a:rPr lang="en">
                <a:solidFill>
                  <a:srgbClr val="3896D2"/>
                </a:solidFill>
              </a:rPr>
              <a:t>Detect cycle in a graph</a:t>
            </a:r>
            <a:endParaRPr>
              <a:solidFill>
                <a:srgbClr val="3896D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All possible paths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endParaRPr/>
          </a:p>
        </p:txBody>
      </p:sp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775" y="107000"/>
            <a:ext cx="5142576" cy="193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0777" y="2010072"/>
            <a:ext cx="5142568" cy="237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5374" y="2153380"/>
            <a:ext cx="2209240" cy="208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Shortest Path in Binary Matrix</a:t>
            </a:r>
            <a:endParaRPr/>
          </a:p>
        </p:txBody>
      </p:sp>
      <p:sp>
        <p:nvSpPr>
          <p:cNvPr id="410" name="Google Shape;410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Idea: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is essentially a graph problem (tell them why, and how the graph is represented)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 can use BFS approach to solve this problem.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traversing, we use two variables: one keeps track of the number of levels, and the other one tracks the number of vertices in each level.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During BFS traversal, if we visit the target vertex, return the number of levels. However, if the target vertex is not visited during BFS traversal, return -1.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Directions</a:t>
            </a:r>
            <a:endParaRPr/>
          </a:p>
        </p:txBody>
      </p:sp>
      <p:pic>
        <p:nvPicPr>
          <p:cNvPr id="416" name="Google Shape;4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500" y="2725425"/>
            <a:ext cx="3282199" cy="21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9"/>
          <p:cNvSpPr txBox="1"/>
          <p:nvPr/>
        </p:nvSpPr>
        <p:spPr>
          <a:xfrm>
            <a:off x="502650" y="1356025"/>
            <a:ext cx="80973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96D2"/>
                </a:solidFill>
                <a:latin typeface="Roboto"/>
                <a:ea typeface="Roboto"/>
                <a:cs typeface="Roboto"/>
                <a:sym typeface="Roboto"/>
              </a:rPr>
              <a:t>                      Right     Left     Down      Up         B-L        T-R         T-L        B-R</a:t>
            </a:r>
            <a:endParaRPr sz="1800">
              <a:solidFill>
                <a:srgbClr val="3896D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 dir[][] = { { 0, 1 }, { 0, -1 }, { 1, 0 }, { -1, 0 }, { 1, -1 }, { -1, 1 }, { -1, -1 }, { 1, 1 } };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69"/>
          <p:cNvSpPr txBox="1"/>
          <p:nvPr/>
        </p:nvSpPr>
        <p:spPr>
          <a:xfrm>
            <a:off x="1589800" y="3430575"/>
            <a:ext cx="830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96D2"/>
                </a:solidFill>
                <a:latin typeface="Roboto"/>
                <a:ea typeface="Roboto"/>
                <a:cs typeface="Roboto"/>
                <a:sym typeface="Roboto"/>
              </a:rPr>
              <a:t>row</a:t>
            </a:r>
            <a:endParaRPr sz="2400">
              <a:solidFill>
                <a:srgbClr val="3896D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9"/>
          <p:cNvSpPr txBox="1"/>
          <p:nvPr/>
        </p:nvSpPr>
        <p:spPr>
          <a:xfrm>
            <a:off x="3637600" y="2086675"/>
            <a:ext cx="15177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96D2"/>
                </a:solidFill>
                <a:latin typeface="Roboto"/>
                <a:ea typeface="Roboto"/>
                <a:cs typeface="Roboto"/>
                <a:sym typeface="Roboto"/>
              </a:rPr>
              <a:t>column</a:t>
            </a:r>
            <a:endParaRPr sz="2400">
              <a:solidFill>
                <a:srgbClr val="3896D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0"/>
          <p:cNvSpPr txBox="1"/>
          <p:nvPr>
            <p:ph type="title"/>
          </p:nvPr>
        </p:nvSpPr>
        <p:spPr>
          <a:xfrm>
            <a:off x="387900" y="8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425" name="Google Shape;42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101" y="666000"/>
            <a:ext cx="7595047" cy="4401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1"/>
          <p:cNvSpPr txBox="1"/>
          <p:nvPr>
            <p:ph type="title"/>
          </p:nvPr>
        </p:nvSpPr>
        <p:spPr>
          <a:xfrm>
            <a:off x="387900" y="8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431" name="Google Shape;43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075" y="529950"/>
            <a:ext cx="6542498" cy="394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type="title"/>
          </p:nvPr>
        </p:nvSpPr>
        <p:spPr>
          <a:xfrm>
            <a:off x="311700" y="27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Representation</a:t>
            </a:r>
            <a:endParaRPr/>
          </a:p>
        </p:txBody>
      </p:sp>
      <p:sp>
        <p:nvSpPr>
          <p:cNvPr id="108" name="Google Shape;108;p27"/>
          <p:cNvSpPr txBox="1"/>
          <p:nvPr>
            <p:ph idx="1" type="body"/>
          </p:nvPr>
        </p:nvSpPr>
        <p:spPr>
          <a:xfrm>
            <a:off x="475025" y="3381525"/>
            <a:ext cx="3862800" cy="16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3896D2"/>
                </a:solidFill>
              </a:rPr>
              <a:t>Directed Graph</a:t>
            </a:r>
            <a:br>
              <a:rPr b="1" i="1" lang="en" sz="1400">
                <a:solidFill>
                  <a:srgbClr val="FF0000"/>
                </a:solidFill>
              </a:rPr>
            </a:br>
            <a:r>
              <a:rPr b="1" i="1" lang="en" sz="1400"/>
              <a:t>G </a:t>
            </a:r>
            <a:r>
              <a:rPr b="1" lang="en" sz="1400"/>
              <a:t>= (</a:t>
            </a:r>
            <a:r>
              <a:rPr b="1" i="1" lang="en" sz="1400"/>
              <a:t>V</a:t>
            </a:r>
            <a:r>
              <a:rPr b="1" lang="en" sz="1400"/>
              <a:t>, </a:t>
            </a:r>
            <a:r>
              <a:rPr b="1" i="1" lang="en" sz="1400"/>
              <a:t>E</a:t>
            </a:r>
            <a:r>
              <a:rPr b="1" lang="en" sz="1400"/>
              <a:t>)</a:t>
            </a:r>
            <a:br>
              <a:rPr lang="en" sz="1400"/>
            </a:br>
            <a:r>
              <a:rPr i="1" lang="en" sz="1400"/>
              <a:t>V</a:t>
            </a:r>
            <a:r>
              <a:rPr lang="en" sz="1400"/>
              <a:t> = {1, 2, 3, 4}</a:t>
            </a:r>
            <a:br>
              <a:rPr lang="en" sz="1400"/>
            </a:br>
            <a:r>
              <a:rPr i="1" lang="en" sz="1400"/>
              <a:t>E</a:t>
            </a:r>
            <a:r>
              <a:rPr lang="en" sz="1400"/>
              <a:t> = {(1, 2), (1, 3), (3, 2), (3, 4), (4, 3)}</a:t>
            </a:r>
            <a:endParaRPr sz="1400"/>
          </a:p>
        </p:txBody>
      </p:sp>
      <p:pic>
        <p:nvPicPr>
          <p:cNvPr id="109" name="Google Shape;1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25" y="1030175"/>
            <a:ext cx="3583449" cy="23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475" y="1045501"/>
            <a:ext cx="3583449" cy="23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4628750" y="3363575"/>
            <a:ext cx="4615800" cy="16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3896D2"/>
                </a:solidFill>
              </a:rPr>
              <a:t>Undirected Graph</a:t>
            </a:r>
            <a:br>
              <a:rPr b="1" i="1" lang="en" sz="1400">
                <a:solidFill>
                  <a:srgbClr val="FF0000"/>
                </a:solidFill>
              </a:rPr>
            </a:br>
            <a:r>
              <a:rPr b="1" i="1" lang="en" sz="1400"/>
              <a:t>G </a:t>
            </a:r>
            <a:r>
              <a:rPr b="1" lang="en" sz="1400"/>
              <a:t>= (</a:t>
            </a:r>
            <a:r>
              <a:rPr b="1" i="1" lang="en" sz="1400"/>
              <a:t>V</a:t>
            </a:r>
            <a:r>
              <a:rPr b="1" lang="en" sz="1400"/>
              <a:t>, </a:t>
            </a:r>
            <a:r>
              <a:rPr b="1" i="1" lang="en" sz="1400"/>
              <a:t>E</a:t>
            </a:r>
            <a:r>
              <a:rPr b="1" lang="en" sz="1400"/>
              <a:t>)</a:t>
            </a:r>
            <a:br>
              <a:rPr lang="en" sz="1400"/>
            </a:br>
            <a:r>
              <a:rPr i="1" lang="en" sz="1400"/>
              <a:t>V</a:t>
            </a:r>
            <a:r>
              <a:rPr lang="en" sz="1400"/>
              <a:t> = {1, 2, 3, 4}</a:t>
            </a:r>
            <a:br>
              <a:rPr lang="en" sz="1400"/>
            </a:br>
            <a:r>
              <a:rPr i="1" lang="en" sz="1400"/>
              <a:t>E</a:t>
            </a:r>
            <a:r>
              <a:rPr lang="en" sz="1400"/>
              <a:t> = {(1, 2)</a:t>
            </a:r>
            <a:r>
              <a:rPr lang="en" sz="1400"/>
              <a:t>, (2, 1)</a:t>
            </a:r>
            <a:r>
              <a:rPr lang="en" sz="1400"/>
              <a:t>, (1, 3), </a:t>
            </a:r>
            <a:r>
              <a:rPr lang="en" sz="1400"/>
              <a:t>(3, 1), </a:t>
            </a:r>
            <a:r>
              <a:rPr lang="en" sz="1400"/>
              <a:t>(3, 2),  </a:t>
            </a:r>
            <a:r>
              <a:rPr lang="en" sz="1400"/>
              <a:t>(2, 3), </a:t>
            </a:r>
            <a:r>
              <a:rPr lang="en" sz="1400"/>
              <a:t>(3, 4)</a:t>
            </a:r>
            <a:r>
              <a:rPr lang="en" sz="1400"/>
              <a:t>, (4, 3)</a:t>
            </a:r>
            <a:r>
              <a:rPr lang="en" sz="1400"/>
              <a:t>}</a:t>
            </a:r>
            <a:endParaRPr sz="1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</a:t>
            </a:r>
            <a:r>
              <a:rPr lang="en"/>
              <a:t>Question (Practice Offline)</a:t>
            </a:r>
            <a:endParaRPr/>
          </a:p>
        </p:txBody>
      </p:sp>
      <p:pic>
        <p:nvPicPr>
          <p:cNvPr id="437" name="Google Shape;43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525" y="1424500"/>
            <a:ext cx="4705174" cy="31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375" y="2271185"/>
            <a:ext cx="3737925" cy="14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Solve Graph Interview Questions</a:t>
            </a:r>
            <a:endParaRPr/>
          </a:p>
        </p:txBody>
      </p:sp>
      <p:sp>
        <p:nvSpPr>
          <p:cNvPr id="444" name="Google Shape;444;p73"/>
          <p:cNvSpPr txBox="1"/>
          <p:nvPr>
            <p:ph idx="1" type="body"/>
          </p:nvPr>
        </p:nvSpPr>
        <p:spPr>
          <a:xfrm>
            <a:off x="387900" y="1271750"/>
            <a:ext cx="8368200" cy="3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700"/>
              <a:buChar char="●"/>
            </a:pPr>
            <a:r>
              <a:rPr lang="en" sz="1700">
                <a:solidFill>
                  <a:srgbClr val="3896D2"/>
                </a:solidFill>
              </a:rPr>
              <a:t>Determine whether the problem can be modeled as a graph problem or not.</a:t>
            </a:r>
            <a:endParaRPr sz="1700">
              <a:solidFill>
                <a:srgbClr val="3896D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700"/>
              <a:buChar char="●"/>
            </a:pPr>
            <a:r>
              <a:rPr lang="en" sz="1600">
                <a:solidFill>
                  <a:srgbClr val="3896D2"/>
                </a:solidFill>
              </a:rPr>
              <a:t>Graph and its representation (prerequisite)</a:t>
            </a:r>
            <a:endParaRPr sz="1700">
              <a:solidFill>
                <a:srgbClr val="3896D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700"/>
              <a:buChar char="●"/>
            </a:pPr>
            <a:r>
              <a:rPr lang="en" sz="1700">
                <a:solidFill>
                  <a:srgbClr val="3896D2"/>
                </a:solidFill>
              </a:rPr>
              <a:t>What are the most common graph problems?</a:t>
            </a:r>
            <a:endParaRPr sz="1200">
              <a:solidFill>
                <a:srgbClr val="3896D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700"/>
              <a:buChar char="●"/>
            </a:pPr>
            <a:r>
              <a:rPr lang="en" sz="1700">
                <a:solidFill>
                  <a:srgbClr val="3896D2"/>
                </a:solidFill>
              </a:rPr>
              <a:t>How to solve graph problems</a:t>
            </a:r>
            <a:endParaRPr sz="1700">
              <a:solidFill>
                <a:srgbClr val="3896D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200"/>
              <a:buChar char="○"/>
            </a:pPr>
            <a:r>
              <a:rPr lang="en" sz="1200">
                <a:solidFill>
                  <a:srgbClr val="3896D2"/>
                </a:solidFill>
              </a:rPr>
              <a:t>Breadth-First Search (BFS)</a:t>
            </a:r>
            <a:endParaRPr sz="1200">
              <a:solidFill>
                <a:srgbClr val="3896D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Depth-First Search (DFS)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Topological Sort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</a:t>
            </a:r>
            <a:endParaRPr/>
          </a:p>
        </p:txBody>
      </p:sp>
      <p:pic>
        <p:nvPicPr>
          <p:cNvPr id="450" name="Google Shape;45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50" y="1393938"/>
            <a:ext cx="5355999" cy="216195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/>
          <p:nvPr/>
        </p:nvSpPr>
        <p:spPr>
          <a:xfrm>
            <a:off x="1686450" y="4721125"/>
            <a:ext cx="3031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74"/>
          <p:cNvSpPr txBox="1"/>
          <p:nvPr/>
        </p:nvSpPr>
        <p:spPr>
          <a:xfrm>
            <a:off x="221800" y="3805725"/>
            <a:ext cx="54261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Time Complexity: </a:t>
            </a:r>
            <a:r>
              <a:rPr i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(|</a:t>
            </a:r>
            <a:r>
              <a:rPr i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| + |</a:t>
            </a:r>
            <a:r>
              <a:rPr i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|)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Space Complexity: </a:t>
            </a:r>
            <a:r>
              <a:rPr i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(|</a:t>
            </a:r>
            <a:r>
              <a:rPr i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|)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3" name="Google Shape;453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8400" y="811688"/>
            <a:ext cx="2907700" cy="33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 in DFS</a:t>
            </a:r>
            <a:endParaRPr/>
          </a:p>
        </p:txBody>
      </p:sp>
      <p:sp>
        <p:nvSpPr>
          <p:cNvPr id="459" name="Google Shape;459;p75"/>
          <p:cNvSpPr txBox="1"/>
          <p:nvPr>
            <p:ph idx="1" type="body"/>
          </p:nvPr>
        </p:nvSpPr>
        <p:spPr>
          <a:xfrm>
            <a:off x="387900" y="1154675"/>
            <a:ext cx="5338500" cy="3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White:</a:t>
            </a:r>
            <a:r>
              <a:rPr lang="en" sz="2000">
                <a:solidFill>
                  <a:srgbClr val="FF9900"/>
                </a:solidFill>
              </a:rPr>
              <a:t> </a:t>
            </a:r>
            <a:r>
              <a:rPr lang="en" sz="2000">
                <a:solidFill>
                  <a:srgbClr val="FFFFFF"/>
                </a:solidFill>
              </a:rPr>
              <a:t>the vertex is unvisited</a:t>
            </a:r>
            <a:br>
              <a:rPr lang="en" sz="2000">
                <a:solidFill>
                  <a:srgbClr val="93C47D"/>
                </a:solidFill>
              </a:rPr>
            </a:br>
            <a:endParaRPr sz="2000">
              <a:solidFill>
                <a:srgbClr val="93C47D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CCCCCC"/>
                </a:solidFill>
              </a:rPr>
              <a:t>Gray: the current vertex has been visited, but we are still visiting all its neighbors. (being visited)</a:t>
            </a:r>
            <a:br>
              <a:rPr lang="en" sz="2000">
                <a:solidFill>
                  <a:srgbClr val="B7B7B7"/>
                </a:solidFill>
              </a:rPr>
            </a:b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Black: the current vertex has been visited, and all of its neighbors have been visited as well.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60" name="Google Shape;46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400" y="877938"/>
            <a:ext cx="2907700" cy="33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6"/>
          <p:cNvSpPr txBox="1"/>
          <p:nvPr/>
        </p:nvSpPr>
        <p:spPr>
          <a:xfrm>
            <a:off x="59725" y="83425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239625" y="20417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DFS</a:t>
            </a:r>
            <a:endParaRPr sz="3000"/>
          </a:p>
        </p:txBody>
      </p:sp>
      <p:pic>
        <p:nvPicPr>
          <p:cNvPr id="467" name="Google Shape;4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75" y="1972925"/>
            <a:ext cx="6769301" cy="18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6"/>
          <p:cNvSpPr txBox="1"/>
          <p:nvPr/>
        </p:nvSpPr>
        <p:spPr>
          <a:xfrm>
            <a:off x="250225" y="1162575"/>
            <a:ext cx="77961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1: Push A to stack, and mark it as VISITED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76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7"/>
          <p:cNvSpPr txBox="1"/>
          <p:nvPr/>
        </p:nvSpPr>
        <p:spPr>
          <a:xfrm>
            <a:off x="59725" y="83425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77"/>
          <p:cNvSpPr txBox="1"/>
          <p:nvPr>
            <p:ph type="title"/>
          </p:nvPr>
        </p:nvSpPr>
        <p:spPr>
          <a:xfrm>
            <a:off x="239625" y="20417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DFS</a:t>
            </a:r>
            <a:endParaRPr sz="3000"/>
          </a:p>
        </p:txBody>
      </p:sp>
      <p:pic>
        <p:nvPicPr>
          <p:cNvPr id="476" name="Google Shape;47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513" y="2063875"/>
            <a:ext cx="7082424" cy="19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77"/>
          <p:cNvSpPr txBox="1"/>
          <p:nvPr/>
        </p:nvSpPr>
        <p:spPr>
          <a:xfrm>
            <a:off x="340800" y="1214500"/>
            <a:ext cx="8707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2: Find A’s first neighbour B, and push B to stack, and mark B as VISITED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77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000" y="2182175"/>
            <a:ext cx="7331999" cy="19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78"/>
          <p:cNvSpPr txBox="1"/>
          <p:nvPr/>
        </p:nvSpPr>
        <p:spPr>
          <a:xfrm>
            <a:off x="283450" y="1236725"/>
            <a:ext cx="8707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3: Find B’s first neighbour C, and push C to stack, and mark C as VISITED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78"/>
          <p:cNvSpPr txBox="1"/>
          <p:nvPr>
            <p:ph type="title"/>
          </p:nvPr>
        </p:nvSpPr>
        <p:spPr>
          <a:xfrm>
            <a:off x="230375" y="278300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DFS</a:t>
            </a:r>
            <a:endParaRPr sz="3000"/>
          </a:p>
        </p:txBody>
      </p:sp>
      <p:sp>
        <p:nvSpPr>
          <p:cNvPr id="486" name="Google Shape;486;p78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75" y="2265100"/>
            <a:ext cx="7327350" cy="19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9"/>
          <p:cNvSpPr txBox="1"/>
          <p:nvPr/>
        </p:nvSpPr>
        <p:spPr>
          <a:xfrm>
            <a:off x="152400" y="1236725"/>
            <a:ext cx="8707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Step 4: Find C’s first neighbour E, and push E to stack, and mark E as VISITED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79"/>
          <p:cNvSpPr txBox="1"/>
          <p:nvPr>
            <p:ph type="title"/>
          </p:nvPr>
        </p:nvSpPr>
        <p:spPr>
          <a:xfrm>
            <a:off x="230350" y="287600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DFS</a:t>
            </a:r>
            <a:endParaRPr sz="3000"/>
          </a:p>
        </p:txBody>
      </p:sp>
      <p:sp>
        <p:nvSpPr>
          <p:cNvPr id="494" name="Google Shape;494;p79"/>
          <p:cNvSpPr txBox="1"/>
          <p:nvPr/>
        </p:nvSpPr>
        <p:spPr>
          <a:xfrm>
            <a:off x="1686450" y="46449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0"/>
          <p:cNvSpPr txBox="1"/>
          <p:nvPr/>
        </p:nvSpPr>
        <p:spPr>
          <a:xfrm>
            <a:off x="59725" y="83425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80"/>
          <p:cNvSpPr txBox="1"/>
          <p:nvPr>
            <p:ph type="title"/>
          </p:nvPr>
        </p:nvSpPr>
        <p:spPr>
          <a:xfrm>
            <a:off x="239625" y="20417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DFS</a:t>
            </a:r>
            <a:endParaRPr sz="3000"/>
          </a:p>
        </p:txBody>
      </p:sp>
      <p:pic>
        <p:nvPicPr>
          <p:cNvPr id="501" name="Google Shape;50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210" y="1880950"/>
            <a:ext cx="6285026" cy="23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80"/>
          <p:cNvSpPr txBox="1"/>
          <p:nvPr/>
        </p:nvSpPr>
        <p:spPr>
          <a:xfrm>
            <a:off x="228600" y="984863"/>
            <a:ext cx="8707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5: Find E’s first unvisited neighbour D, and push D to stack, and mark D as VISITED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80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850" y="1904575"/>
            <a:ext cx="6583749" cy="220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1"/>
          <p:cNvSpPr txBox="1"/>
          <p:nvPr/>
        </p:nvSpPr>
        <p:spPr>
          <a:xfrm>
            <a:off x="228600" y="984863"/>
            <a:ext cx="8707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Step 6: As D doesn’t have unvisited neighbour, return (pop stack)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81"/>
          <p:cNvSpPr txBox="1"/>
          <p:nvPr>
            <p:ph type="title"/>
          </p:nvPr>
        </p:nvSpPr>
        <p:spPr>
          <a:xfrm>
            <a:off x="239625" y="20417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DFS</a:t>
            </a:r>
            <a:endParaRPr sz="3000"/>
          </a:p>
        </p:txBody>
      </p:sp>
      <p:sp>
        <p:nvSpPr>
          <p:cNvPr id="511" name="Google Shape;511;p81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Graph Representation</a:t>
            </a:r>
            <a:endParaRPr/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311700" y="2535975"/>
            <a:ext cx="85206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Original representation is not efficient when checking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What are the neighbors of a vertex? O(|E|)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Whether two vertices they are directly connected? O(|E|)</a:t>
            </a:r>
            <a:endParaRPr sz="1700"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387750" y="1261950"/>
            <a:ext cx="7294500" cy="13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are given an u</a:t>
            </a:r>
            <a:r>
              <a:rPr lang="en"/>
              <a:t>ndirected graph</a:t>
            </a:r>
            <a:br>
              <a:rPr b="1" i="1" lang="en" sz="1400">
                <a:solidFill>
                  <a:srgbClr val="FF0000"/>
                </a:solidFill>
              </a:rPr>
            </a:br>
            <a:r>
              <a:rPr b="1" i="1" lang="en" sz="1400"/>
              <a:t>G </a:t>
            </a:r>
            <a:r>
              <a:rPr b="1" lang="en" sz="1400"/>
              <a:t>= (</a:t>
            </a:r>
            <a:r>
              <a:rPr b="1" i="1" lang="en" sz="1400"/>
              <a:t>V</a:t>
            </a:r>
            <a:r>
              <a:rPr b="1" lang="en" sz="1400"/>
              <a:t>, </a:t>
            </a:r>
            <a:r>
              <a:rPr b="1" i="1" lang="en" sz="1400"/>
              <a:t>E</a:t>
            </a:r>
            <a:r>
              <a:rPr b="1" lang="en" sz="1400"/>
              <a:t>)</a:t>
            </a:r>
            <a:br>
              <a:rPr lang="en" sz="1400"/>
            </a:br>
            <a:r>
              <a:rPr i="1" lang="en" sz="1400"/>
              <a:t>V</a:t>
            </a:r>
            <a:r>
              <a:rPr lang="en" sz="1400"/>
              <a:t> = {1, 2, 3, 4}</a:t>
            </a:r>
            <a:br>
              <a:rPr lang="en" sz="1400"/>
            </a:br>
            <a:r>
              <a:rPr i="1" lang="en" sz="1400"/>
              <a:t>E</a:t>
            </a:r>
            <a:r>
              <a:rPr lang="en" sz="1400"/>
              <a:t> = {(1, 2), (2, 1), (1, 3), (3, 1), (3, 2),  (2, 3), (3, 4), (4, 3)}</a:t>
            </a:r>
            <a:endParaRPr sz="1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613" y="2084075"/>
            <a:ext cx="5942776" cy="22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82"/>
          <p:cNvSpPr txBox="1"/>
          <p:nvPr/>
        </p:nvSpPr>
        <p:spPr>
          <a:xfrm>
            <a:off x="304800" y="984863"/>
            <a:ext cx="8707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7: Find E’s second unvisited neighbour (F), push F to stack and mark F as VISITED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82"/>
          <p:cNvSpPr txBox="1"/>
          <p:nvPr>
            <p:ph type="title"/>
          </p:nvPr>
        </p:nvSpPr>
        <p:spPr>
          <a:xfrm>
            <a:off x="239625" y="20417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DFS</a:t>
            </a:r>
            <a:endParaRPr sz="3000"/>
          </a:p>
        </p:txBody>
      </p:sp>
      <p:sp>
        <p:nvSpPr>
          <p:cNvPr id="519" name="Google Shape;519;p82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3"/>
          <p:cNvSpPr txBox="1"/>
          <p:nvPr/>
        </p:nvSpPr>
        <p:spPr>
          <a:xfrm>
            <a:off x="59725" y="83425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83"/>
          <p:cNvSpPr txBox="1"/>
          <p:nvPr>
            <p:ph type="title"/>
          </p:nvPr>
        </p:nvSpPr>
        <p:spPr>
          <a:xfrm>
            <a:off x="239625" y="20417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DFS</a:t>
            </a:r>
            <a:endParaRPr sz="3000"/>
          </a:p>
        </p:txBody>
      </p:sp>
      <p:sp>
        <p:nvSpPr>
          <p:cNvPr id="526" name="Google Shape;526;p83"/>
          <p:cNvSpPr txBox="1"/>
          <p:nvPr/>
        </p:nvSpPr>
        <p:spPr>
          <a:xfrm>
            <a:off x="304800" y="984863"/>
            <a:ext cx="8707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8: Find F’s first unvisited neighbour (G), push G to stack and mark G as VISITED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7" name="Google Shape;52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750" y="1765575"/>
            <a:ext cx="5564500" cy="24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83"/>
          <p:cNvSpPr txBox="1"/>
          <p:nvPr/>
        </p:nvSpPr>
        <p:spPr>
          <a:xfrm>
            <a:off x="1686450" y="46449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4"/>
          <p:cNvSpPr txBox="1"/>
          <p:nvPr/>
        </p:nvSpPr>
        <p:spPr>
          <a:xfrm>
            <a:off x="59725" y="83425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84"/>
          <p:cNvSpPr txBox="1"/>
          <p:nvPr>
            <p:ph type="title"/>
          </p:nvPr>
        </p:nvSpPr>
        <p:spPr>
          <a:xfrm>
            <a:off x="239625" y="12797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DFS</a:t>
            </a:r>
            <a:endParaRPr sz="3000"/>
          </a:p>
        </p:txBody>
      </p:sp>
      <p:pic>
        <p:nvPicPr>
          <p:cNvPr id="535" name="Google Shape;53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649" y="1841475"/>
            <a:ext cx="6264149" cy="228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84"/>
          <p:cNvSpPr txBox="1"/>
          <p:nvPr/>
        </p:nvSpPr>
        <p:spPr>
          <a:xfrm>
            <a:off x="304800" y="1075488"/>
            <a:ext cx="8707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9: As G doesn’t have unvisited neighbour, we are done with G (pop stack)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84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5"/>
          <p:cNvSpPr txBox="1"/>
          <p:nvPr/>
        </p:nvSpPr>
        <p:spPr>
          <a:xfrm>
            <a:off x="59725" y="83425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" name="Google Shape;543;p85"/>
          <p:cNvSpPr txBox="1"/>
          <p:nvPr>
            <p:ph type="title"/>
          </p:nvPr>
        </p:nvSpPr>
        <p:spPr>
          <a:xfrm>
            <a:off x="239625" y="20417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DFS </a:t>
            </a:r>
            <a:endParaRPr sz="3000"/>
          </a:p>
        </p:txBody>
      </p:sp>
      <p:sp>
        <p:nvSpPr>
          <p:cNvPr id="544" name="Google Shape;544;p85"/>
          <p:cNvSpPr txBox="1"/>
          <p:nvPr/>
        </p:nvSpPr>
        <p:spPr>
          <a:xfrm>
            <a:off x="228600" y="1151688"/>
            <a:ext cx="8707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10: As F doesn’t have unvisited neighbour, we are done with F (pop stack)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85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6" name="Google Shape;54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825" y="1806499"/>
            <a:ext cx="6845450" cy="23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6"/>
          <p:cNvSpPr txBox="1"/>
          <p:nvPr/>
        </p:nvSpPr>
        <p:spPr>
          <a:xfrm>
            <a:off x="59725" y="83425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86"/>
          <p:cNvSpPr txBox="1"/>
          <p:nvPr>
            <p:ph type="title"/>
          </p:nvPr>
        </p:nvSpPr>
        <p:spPr>
          <a:xfrm>
            <a:off x="239625" y="20417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DFS</a:t>
            </a:r>
            <a:endParaRPr sz="3000"/>
          </a:p>
        </p:txBody>
      </p:sp>
      <p:pic>
        <p:nvPicPr>
          <p:cNvPr id="553" name="Google Shape;55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25" y="1960200"/>
            <a:ext cx="7289650" cy="19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86"/>
          <p:cNvSpPr txBox="1"/>
          <p:nvPr/>
        </p:nvSpPr>
        <p:spPr>
          <a:xfrm>
            <a:off x="304800" y="1151688"/>
            <a:ext cx="8707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11: As E doesn’t have unvisited neighbour, we are done with E (pop stack)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86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7"/>
          <p:cNvSpPr txBox="1"/>
          <p:nvPr/>
        </p:nvSpPr>
        <p:spPr>
          <a:xfrm>
            <a:off x="59725" y="83425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1" name="Google Shape;561;p87"/>
          <p:cNvSpPr txBox="1"/>
          <p:nvPr>
            <p:ph type="title"/>
          </p:nvPr>
        </p:nvSpPr>
        <p:spPr>
          <a:xfrm>
            <a:off x="239625" y="24017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DFS</a:t>
            </a:r>
            <a:endParaRPr sz="3000"/>
          </a:p>
        </p:txBody>
      </p:sp>
      <p:pic>
        <p:nvPicPr>
          <p:cNvPr id="562" name="Google Shape;5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075" y="2137875"/>
            <a:ext cx="7035300" cy="18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87"/>
          <p:cNvSpPr txBox="1"/>
          <p:nvPr/>
        </p:nvSpPr>
        <p:spPr>
          <a:xfrm>
            <a:off x="249800" y="1311763"/>
            <a:ext cx="8707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12: As C doesn’t have unvisited neighbours, we are done with C (pop stack)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87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8"/>
          <p:cNvSpPr txBox="1"/>
          <p:nvPr/>
        </p:nvSpPr>
        <p:spPr>
          <a:xfrm>
            <a:off x="59725" y="83425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88"/>
          <p:cNvSpPr txBox="1"/>
          <p:nvPr>
            <p:ph type="title"/>
          </p:nvPr>
        </p:nvSpPr>
        <p:spPr>
          <a:xfrm>
            <a:off x="239613" y="3061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DFS </a:t>
            </a:r>
            <a:endParaRPr sz="3000"/>
          </a:p>
        </p:txBody>
      </p:sp>
      <p:pic>
        <p:nvPicPr>
          <p:cNvPr id="571" name="Google Shape;57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49" y="2221850"/>
            <a:ext cx="7112124" cy="17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8"/>
          <p:cNvSpPr txBox="1"/>
          <p:nvPr/>
        </p:nvSpPr>
        <p:spPr>
          <a:xfrm>
            <a:off x="304800" y="1311750"/>
            <a:ext cx="8707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13: As B doesn’t have unvisited neighbour, we are done with B (pop stack)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p88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9"/>
          <p:cNvSpPr txBox="1"/>
          <p:nvPr/>
        </p:nvSpPr>
        <p:spPr>
          <a:xfrm>
            <a:off x="59725" y="83425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p89"/>
          <p:cNvSpPr txBox="1"/>
          <p:nvPr>
            <p:ph type="title"/>
          </p:nvPr>
        </p:nvSpPr>
        <p:spPr>
          <a:xfrm>
            <a:off x="215400" y="219000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DFS</a:t>
            </a:r>
            <a:endParaRPr sz="3000"/>
          </a:p>
        </p:txBody>
      </p:sp>
      <p:pic>
        <p:nvPicPr>
          <p:cNvPr id="580" name="Google Shape;58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225" y="2064125"/>
            <a:ext cx="7136251" cy="17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89"/>
          <p:cNvSpPr txBox="1"/>
          <p:nvPr/>
        </p:nvSpPr>
        <p:spPr>
          <a:xfrm>
            <a:off x="228600" y="999304"/>
            <a:ext cx="87075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14: As A doesn’t have unvisited neighbour, we are done with A (pop stack)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89"/>
          <p:cNvSpPr txBox="1"/>
          <p:nvPr/>
        </p:nvSpPr>
        <p:spPr>
          <a:xfrm>
            <a:off x="1686450" y="4568725"/>
            <a:ext cx="5426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http://btechsmartclass.com</a:t>
            </a:r>
            <a:endParaRPr sz="900"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 Implementation</a:t>
            </a:r>
            <a:endParaRPr/>
          </a:p>
        </p:txBody>
      </p:sp>
      <p:pic>
        <p:nvPicPr>
          <p:cNvPr id="588" name="Google Shape;58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974" y="710800"/>
            <a:ext cx="3715994" cy="369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250" y="1476500"/>
            <a:ext cx="3531150" cy="292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 Implementation (Simplified)</a:t>
            </a:r>
            <a:endParaRPr/>
          </a:p>
        </p:txBody>
      </p:sp>
      <p:pic>
        <p:nvPicPr>
          <p:cNvPr id="595" name="Google Shape;59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025" y="1160450"/>
            <a:ext cx="4016985" cy="31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50" y="1160450"/>
            <a:ext cx="3808952" cy="315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Graph Representation</a:t>
            </a:r>
            <a:endParaRPr/>
          </a:p>
        </p:txBody>
      </p:sp>
      <p:sp>
        <p:nvSpPr>
          <p:cNvPr id="124" name="Google Shape;124;p29"/>
          <p:cNvSpPr txBox="1"/>
          <p:nvPr>
            <p:ph idx="1" type="body"/>
          </p:nvPr>
        </p:nvSpPr>
        <p:spPr>
          <a:xfrm>
            <a:off x="311700" y="1266625"/>
            <a:ext cx="8520600" cy="33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Original representation is not efficient when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What are the neighbors of a vertex? O(|E|)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Checking whether two vertices they are directly connected? O(|E|)</a:t>
            </a:r>
            <a:br>
              <a:rPr lang="en"/>
            </a:b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1" lang="en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graph questions, we </a:t>
            </a:r>
            <a:r>
              <a:rPr b="1" lang="en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always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need to get the </a:t>
            </a:r>
            <a:r>
              <a:rPr b="1" lang="en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non-original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graph representation first. (No kidding!)</a:t>
            </a:r>
            <a:b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call it “build a graph” when getting the non-original graph representation.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Problems Can be Solved by DFS?</a:t>
            </a:r>
            <a:endParaRPr/>
          </a:p>
        </p:txBody>
      </p:sp>
      <p:sp>
        <p:nvSpPr>
          <p:cNvPr id="602" name="Google Shape;602;p92"/>
          <p:cNvSpPr txBox="1"/>
          <p:nvPr>
            <p:ph idx="1" type="body"/>
          </p:nvPr>
        </p:nvSpPr>
        <p:spPr>
          <a:xfrm>
            <a:off x="387900" y="1413625"/>
            <a:ext cx="8368200" cy="3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800"/>
              <a:buAutoNum type="arabicPeriod"/>
            </a:pPr>
            <a:r>
              <a:rPr lang="en">
                <a:solidFill>
                  <a:srgbClr val="3896D2"/>
                </a:solidFill>
              </a:rPr>
              <a:t>Traverse all vertices in a graph</a:t>
            </a:r>
            <a:endParaRPr>
              <a:solidFill>
                <a:srgbClr val="3896D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800"/>
              <a:buAutoNum type="arabicPeriod"/>
            </a:pPr>
            <a:r>
              <a:rPr lang="en">
                <a:solidFill>
                  <a:srgbClr val="3896D2"/>
                </a:solidFill>
              </a:rPr>
              <a:t>Whether two vertices are connected or not</a:t>
            </a:r>
            <a:endParaRPr>
              <a:solidFill>
                <a:srgbClr val="3896D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800"/>
              <a:buAutoNum type="arabicPeriod"/>
            </a:pPr>
            <a:r>
              <a:rPr lang="en">
                <a:solidFill>
                  <a:srgbClr val="3896D2"/>
                </a:solidFill>
              </a:rPr>
              <a:t>Shortest path between two vertices</a:t>
            </a:r>
            <a:endParaRPr>
              <a:solidFill>
                <a:srgbClr val="3896D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800"/>
              <a:buAutoNum type="arabicPeriod"/>
            </a:pPr>
            <a:r>
              <a:rPr lang="en">
                <a:solidFill>
                  <a:srgbClr val="3896D2"/>
                </a:solidFill>
              </a:rPr>
              <a:t>Number of connected components</a:t>
            </a:r>
            <a:endParaRPr>
              <a:solidFill>
                <a:srgbClr val="3896D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800"/>
              <a:buAutoNum type="arabicPeriod"/>
            </a:pPr>
            <a:r>
              <a:rPr lang="en">
                <a:solidFill>
                  <a:srgbClr val="3896D2"/>
                </a:solidFill>
              </a:rPr>
              <a:t>Vertex grouping</a:t>
            </a:r>
            <a:endParaRPr>
              <a:solidFill>
                <a:srgbClr val="3896D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Dependency path</a:t>
            </a:r>
            <a:endParaRPr>
              <a:solidFill>
                <a:srgbClr val="3896D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800"/>
              <a:buAutoNum type="arabicPeriod"/>
            </a:pPr>
            <a:r>
              <a:rPr lang="en">
                <a:solidFill>
                  <a:srgbClr val="3896D2"/>
                </a:solidFill>
              </a:rPr>
              <a:t>Detect cycle in a graph (preferred approach)</a:t>
            </a:r>
            <a:endParaRPr>
              <a:solidFill>
                <a:srgbClr val="3896D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800"/>
              <a:buAutoNum type="arabicPeriod"/>
            </a:pPr>
            <a:r>
              <a:rPr lang="en">
                <a:solidFill>
                  <a:srgbClr val="3896D2"/>
                </a:solidFill>
              </a:rPr>
              <a:t>All possible paths (preferred approach)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525" y="130200"/>
            <a:ext cx="4428574" cy="4279551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endParaRPr/>
          </a:p>
        </p:txBody>
      </p:sp>
      <p:sp>
        <p:nvSpPr>
          <p:cNvPr id="609" name="Google Shape;609;p93"/>
          <p:cNvSpPr txBox="1"/>
          <p:nvPr/>
        </p:nvSpPr>
        <p:spPr>
          <a:xfrm>
            <a:off x="3730500" y="4487825"/>
            <a:ext cx="1683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www.leetcode.com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 and Rooms</a:t>
            </a:r>
            <a:endParaRPr/>
          </a:p>
        </p:txBody>
      </p:sp>
      <p:sp>
        <p:nvSpPr>
          <p:cNvPr id="615" name="Google Shape;615;p94"/>
          <p:cNvSpPr txBox="1"/>
          <p:nvPr>
            <p:ph idx="4294967295" type="body"/>
          </p:nvPr>
        </p:nvSpPr>
        <p:spPr>
          <a:xfrm>
            <a:off x="387900" y="1032625"/>
            <a:ext cx="8368200" cy="3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Idea:</a:t>
            </a:r>
            <a:endParaRPr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essentially a graph problem (tell why, and how graph is represented.)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can use DFS approach to solve this problem (we can also use BFS)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track of number of visited vertices.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 number of visited vertices is NOT equal to the number of vertices in the graph, return false, otherwise, return true.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621" name="Google Shape;62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257" y="1259750"/>
            <a:ext cx="6709468" cy="26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3" y="74350"/>
            <a:ext cx="9038177" cy="48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Evaluate Division</a:t>
            </a:r>
            <a:endParaRPr/>
          </a:p>
        </p:txBody>
      </p:sp>
      <p:sp>
        <p:nvSpPr>
          <p:cNvPr id="632" name="Google Shape;632;p97"/>
          <p:cNvSpPr txBox="1"/>
          <p:nvPr>
            <p:ph idx="1" type="body"/>
          </p:nvPr>
        </p:nvSpPr>
        <p:spPr>
          <a:xfrm>
            <a:off x="387900" y="1108825"/>
            <a:ext cx="8368200" cy="3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Idea:</a:t>
            </a:r>
            <a:endParaRPr sz="24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is essentially a graph problem (tell them why, and how the graph is represented.)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 will use DFS approach to solve this problem.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Basically, we need to check whether source vertex and target vertex are connected or not. If they are, we get the weight </a:t>
            </a:r>
            <a:r>
              <a:rPr lang="en" sz="1600"/>
              <a:t>multiplication</a:t>
            </a:r>
            <a:r>
              <a:rPr lang="en" sz="1600"/>
              <a:t> from source to target vertex.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first begin with source vertex and check whether the source vertex and target vertex are one the same edge or not.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yes, return the weight. Otherwise, we check whether the neighbors of the source vertex connected with the target vertex or not (recursion may apply). If yes, return the weight, otherwise, return -1.</a:t>
            </a:r>
            <a:endParaRPr sz="16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638" name="Google Shape;63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400" y="46825"/>
            <a:ext cx="6174049" cy="441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644" name="Google Shape;64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950" y="46850"/>
            <a:ext cx="6114648" cy="442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Detect Cycle in Directed Graph?</a:t>
            </a:r>
            <a:endParaRPr/>
          </a:p>
        </p:txBody>
      </p:sp>
      <p:pic>
        <p:nvPicPr>
          <p:cNvPr id="650" name="Google Shape;65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975" y="1433350"/>
            <a:ext cx="3338600" cy="20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250" y="1118363"/>
            <a:ext cx="2160851" cy="270780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100"/>
          <p:cNvSpPr txBox="1"/>
          <p:nvPr/>
        </p:nvSpPr>
        <p:spPr>
          <a:xfrm>
            <a:off x="1248425" y="3702475"/>
            <a:ext cx="27012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Have cycle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96D2"/>
                </a:solidFill>
                <a:latin typeface="Roboto"/>
                <a:ea typeface="Roboto"/>
                <a:cs typeface="Roboto"/>
                <a:sym typeface="Roboto"/>
              </a:rPr>
              <a:t>B -&gt; C -&gt; E -&gt; D -&gt; B</a:t>
            </a:r>
            <a:endParaRPr b="1" sz="1800">
              <a:solidFill>
                <a:srgbClr val="3896D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100"/>
          <p:cNvSpPr txBox="1"/>
          <p:nvPr/>
        </p:nvSpPr>
        <p:spPr>
          <a:xfrm>
            <a:off x="6110225" y="4037575"/>
            <a:ext cx="1242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Cycle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Edge</a:t>
            </a:r>
            <a:endParaRPr/>
          </a:p>
        </p:txBody>
      </p:sp>
      <p:sp>
        <p:nvSpPr>
          <p:cNvPr id="659" name="Google Shape;659;p101"/>
          <p:cNvSpPr txBox="1"/>
          <p:nvPr>
            <p:ph idx="1" type="body"/>
          </p:nvPr>
        </p:nvSpPr>
        <p:spPr>
          <a:xfrm>
            <a:off x="387900" y="1489825"/>
            <a:ext cx="5290500" cy="21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b="1" lang="en">
                <a:solidFill>
                  <a:srgbClr val="3896D2"/>
                </a:solidFill>
              </a:rPr>
              <a:t>back edge</a:t>
            </a:r>
            <a:r>
              <a:rPr lang="en"/>
              <a:t> is an edge that is from a vertex to itself or one of its ancestors in the graph when traversing by using DFS.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a cycle in a graph only if there exists a back edge in the graph.</a:t>
            </a:r>
            <a:endParaRPr/>
          </a:p>
        </p:txBody>
      </p:sp>
      <p:pic>
        <p:nvPicPr>
          <p:cNvPr id="660" name="Google Shape;66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375" y="1649288"/>
            <a:ext cx="2860725" cy="184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Adjacency Matrix</a:t>
            </a:r>
            <a:endParaRPr/>
          </a:p>
        </p:txBody>
      </p:sp>
      <p:sp>
        <p:nvSpPr>
          <p:cNvPr id="130" name="Google Shape;130;p30"/>
          <p:cNvSpPr txBox="1"/>
          <p:nvPr>
            <p:ph idx="1" type="body"/>
          </p:nvPr>
        </p:nvSpPr>
        <p:spPr>
          <a:xfrm>
            <a:off x="387900" y="1337425"/>
            <a:ext cx="6193500" cy="3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Graph {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4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int[][] matrix;</a:t>
            </a:r>
            <a:endParaRPr sz="14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n;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ublic Graph(</a:t>
            </a: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n) {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.n = n;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this.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matrix = </a:t>
            </a: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int[n][n]</a:t>
            </a: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addEdge(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start,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end) {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		matrix[start][end] = 1;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	}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31" name="Google Shape;1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850" y="1470101"/>
            <a:ext cx="4293674" cy="17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Find Back Edge?</a:t>
            </a:r>
            <a:endParaRPr/>
          </a:p>
        </p:txBody>
      </p:sp>
      <p:sp>
        <p:nvSpPr>
          <p:cNvPr id="666" name="Google Shape;666;p102"/>
          <p:cNvSpPr txBox="1"/>
          <p:nvPr>
            <p:ph idx="1" type="body"/>
          </p:nvPr>
        </p:nvSpPr>
        <p:spPr>
          <a:xfrm>
            <a:off x="387900" y="880226"/>
            <a:ext cx="8368200" cy="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DFS traversal, if we visit a vertex whose color is </a:t>
            </a:r>
            <a:r>
              <a:rPr lang="en">
                <a:solidFill>
                  <a:srgbClr val="FF0000"/>
                </a:solidFill>
              </a:rPr>
              <a:t>gray</a:t>
            </a:r>
            <a:r>
              <a:rPr lang="en"/>
              <a:t>, we can say there is a </a:t>
            </a:r>
            <a:r>
              <a:rPr lang="en">
                <a:solidFill>
                  <a:srgbClr val="FF0000"/>
                </a:solidFill>
              </a:rPr>
              <a:t>back edge</a:t>
            </a:r>
            <a:r>
              <a:rPr lang="en"/>
              <a:t>! </a:t>
            </a:r>
            <a:endParaRPr/>
          </a:p>
        </p:txBody>
      </p:sp>
      <p:pic>
        <p:nvPicPr>
          <p:cNvPr id="667" name="Google Shape;66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575" y="1874950"/>
            <a:ext cx="3740950" cy="23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225" y="1474276"/>
            <a:ext cx="2579625" cy="295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pic>
        <p:nvPicPr>
          <p:cNvPr id="674" name="Google Shape;67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50" y="1424700"/>
            <a:ext cx="3713950" cy="281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125" y="405075"/>
            <a:ext cx="4490874" cy="383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Detect Cycle in Undirected Graph?</a:t>
            </a:r>
            <a:endParaRPr/>
          </a:p>
        </p:txBody>
      </p:sp>
      <p:sp>
        <p:nvSpPr>
          <p:cNvPr id="681" name="Google Shape;681;p104"/>
          <p:cNvSpPr txBox="1"/>
          <p:nvPr/>
        </p:nvSpPr>
        <p:spPr>
          <a:xfrm>
            <a:off x="1324625" y="3696583"/>
            <a:ext cx="27012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Have Cycle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1 -&gt; 2 -&gt; 3 -&gt; 4 -&gt; 1</a:t>
            </a:r>
            <a:endParaRPr b="1"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2" name="Google Shape;682;p104"/>
          <p:cNvSpPr txBox="1"/>
          <p:nvPr/>
        </p:nvSpPr>
        <p:spPr>
          <a:xfrm>
            <a:off x="6635650" y="3901658"/>
            <a:ext cx="1242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Cycle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3" name="Google Shape;68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25" y="1204558"/>
            <a:ext cx="3808975" cy="23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025" y="1204550"/>
            <a:ext cx="2577100" cy="264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Detect Cycle in Undirected Graph?</a:t>
            </a:r>
            <a:endParaRPr/>
          </a:p>
        </p:txBody>
      </p:sp>
      <p:sp>
        <p:nvSpPr>
          <p:cNvPr id="690" name="Google Shape;690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undirected graph, if we traverse from vertex A to vertex B directly, vertex A is considered as </a:t>
            </a:r>
            <a:r>
              <a:rPr b="1" lang="en">
                <a:solidFill>
                  <a:srgbClr val="FF9900"/>
                </a:solidFill>
              </a:rPr>
              <a:t>parent</a:t>
            </a:r>
            <a:r>
              <a:rPr lang="en"/>
              <a:t> of vertex B.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edge to the parent of a vertex should </a:t>
            </a:r>
            <a:r>
              <a:rPr b="1" lang="en">
                <a:solidFill>
                  <a:srgbClr val="3896D2"/>
                </a:solidFill>
              </a:rPr>
              <a:t>NOT</a:t>
            </a:r>
            <a:r>
              <a:rPr b="1" lang="en">
                <a:solidFill>
                  <a:srgbClr val="FF9900"/>
                </a:solidFill>
              </a:rPr>
              <a:t> </a:t>
            </a:r>
            <a:r>
              <a:rPr lang="en"/>
              <a:t>be counted as a back edge, there, we </a:t>
            </a:r>
            <a:r>
              <a:rPr lang="en">
                <a:solidFill>
                  <a:srgbClr val="FFFFFF"/>
                </a:solidFill>
              </a:rPr>
              <a:t>need to </a:t>
            </a:r>
            <a:r>
              <a:rPr b="1" lang="en">
                <a:solidFill>
                  <a:srgbClr val="3896D2"/>
                </a:solidFill>
              </a:rPr>
              <a:t>pass in </a:t>
            </a:r>
            <a:r>
              <a:rPr b="1" lang="en">
                <a:solidFill>
                  <a:srgbClr val="3896D2"/>
                </a:solidFill>
              </a:rPr>
              <a:t>parent in </a:t>
            </a:r>
            <a:r>
              <a:rPr b="1" lang="en">
                <a:solidFill>
                  <a:srgbClr val="3896D2"/>
                </a:solidFill>
              </a:rPr>
              <a:t>DFS traversal</a:t>
            </a:r>
            <a:r>
              <a:rPr lang="en">
                <a:solidFill>
                  <a:srgbClr val="3896D2"/>
                </a:solidFill>
              </a:rPr>
              <a:t>.</a:t>
            </a:r>
            <a:endParaRPr>
              <a:solidFill>
                <a:srgbClr val="3896D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●"/>
            </a:pPr>
            <a:r>
              <a:rPr lang="en">
                <a:solidFill>
                  <a:srgbClr val="FF9900"/>
                </a:solidFill>
              </a:rPr>
              <a:t>If we can find any already visited vertex (not parent) in DFS traversal, it indicates there exists a back edge.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1" name="Google Shape;69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863" y="3533900"/>
            <a:ext cx="2422276" cy="147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06"/>
          <p:cNvSpPr txBox="1"/>
          <p:nvPr>
            <p:ph type="title"/>
          </p:nvPr>
        </p:nvSpPr>
        <p:spPr>
          <a:xfrm>
            <a:off x="387900" y="1532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Detect Cycle in Undirected Graph?</a:t>
            </a:r>
            <a:endParaRPr/>
          </a:p>
        </p:txBody>
      </p:sp>
      <p:pic>
        <p:nvPicPr>
          <p:cNvPr id="697" name="Google Shape;69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50" y="1218400"/>
            <a:ext cx="3525924" cy="23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000" y="843138"/>
            <a:ext cx="3975524" cy="34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800" y="152400"/>
            <a:ext cx="6256399" cy="429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Schedule I</a:t>
            </a:r>
            <a:endParaRPr/>
          </a:p>
        </p:txBody>
      </p:sp>
      <p:sp>
        <p:nvSpPr>
          <p:cNvPr id="709" name="Google Shape;709;p108"/>
          <p:cNvSpPr txBox="1"/>
          <p:nvPr>
            <p:ph idx="1" type="body"/>
          </p:nvPr>
        </p:nvSpPr>
        <p:spPr>
          <a:xfrm>
            <a:off x="387900" y="1032625"/>
            <a:ext cx="8368200" cy="3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Idea: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is essentially a graph problem (tell them why, and how the graph is represented.)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Basically, we need to check whether there is a cycle in the graph or not.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 will use DFS to check whether there is a back edge in the graph or not.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there is no back edge, the courses can be scheduled, otherwise, they cannot be scheduled.</a:t>
            </a:r>
            <a:endParaRPr sz="16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9"/>
          <p:cNvSpPr txBox="1"/>
          <p:nvPr>
            <p:ph type="title"/>
          </p:nvPr>
        </p:nvSpPr>
        <p:spPr>
          <a:xfrm>
            <a:off x="387900" y="458025"/>
            <a:ext cx="31539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715" name="Google Shape;71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950" y="458025"/>
            <a:ext cx="6521802" cy="369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Topological Sort</a:t>
            </a:r>
            <a:endParaRPr/>
          </a:p>
        </p:txBody>
      </p:sp>
      <p:sp>
        <p:nvSpPr>
          <p:cNvPr id="721" name="Google Shape;721;p110"/>
          <p:cNvSpPr txBox="1"/>
          <p:nvPr>
            <p:ph idx="1" type="body"/>
          </p:nvPr>
        </p:nvSpPr>
        <p:spPr>
          <a:xfrm>
            <a:off x="387900" y="1489825"/>
            <a:ext cx="8368200" cy="3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 life question: you are given a list of tasks with dependency, determine the execution order of the tasks.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Topological sort of a </a:t>
            </a:r>
            <a:r>
              <a:rPr b="1" lang="en">
                <a:solidFill>
                  <a:srgbClr val="3896D2"/>
                </a:solidFill>
              </a:rPr>
              <a:t>directed</a:t>
            </a:r>
            <a:r>
              <a:rPr lang="en"/>
              <a:t> graph is a </a:t>
            </a:r>
            <a:r>
              <a:rPr b="1" lang="en">
                <a:solidFill>
                  <a:srgbClr val="3896D2"/>
                </a:solidFill>
              </a:rPr>
              <a:t>linear ordering</a:t>
            </a:r>
            <a:r>
              <a:rPr lang="en"/>
              <a:t> of its vertices such that for every directed edge (</a:t>
            </a:r>
            <a:r>
              <a:rPr i="1" lang="en"/>
              <a:t>u,v)</a:t>
            </a:r>
            <a:r>
              <a:rPr lang="en"/>
              <a:t> from vertex </a:t>
            </a:r>
            <a:r>
              <a:rPr i="1" lang="en"/>
              <a:t>u</a:t>
            </a:r>
            <a:r>
              <a:rPr lang="en"/>
              <a:t> to vertex </a:t>
            </a:r>
            <a:r>
              <a:rPr i="1" lang="en"/>
              <a:t>v</a:t>
            </a:r>
            <a:r>
              <a:rPr lang="en"/>
              <a:t>, </a:t>
            </a:r>
            <a:r>
              <a:rPr i="1" lang="en"/>
              <a:t>u</a:t>
            </a:r>
            <a:r>
              <a:rPr lang="en"/>
              <a:t> comes before </a:t>
            </a:r>
            <a:r>
              <a:rPr i="1" lang="en"/>
              <a:t>v</a:t>
            </a:r>
            <a:r>
              <a:rPr lang="en"/>
              <a:t> in the ordering.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topological ordering is possible if and only if the graph has </a:t>
            </a:r>
            <a:r>
              <a:rPr b="1" lang="en">
                <a:solidFill>
                  <a:srgbClr val="3896D2"/>
                </a:solidFill>
              </a:rPr>
              <a:t>no cycles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Topological Sort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111"/>
          <p:cNvSpPr txBox="1"/>
          <p:nvPr>
            <p:ph idx="1" type="body"/>
          </p:nvPr>
        </p:nvSpPr>
        <p:spPr>
          <a:xfrm>
            <a:off x="393675" y="1484050"/>
            <a:ext cx="8065800" cy="352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← Empty list</a:t>
            </a:r>
            <a:b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i="1" lang="en" sz="1400"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← Set of all nodes </a:t>
            </a:r>
            <a:r>
              <a:rPr b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no incoming edge</a:t>
            </a:r>
            <a:b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400"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is non-empty </a:t>
            </a:r>
            <a:r>
              <a:rPr b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b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remove a node </a:t>
            </a:r>
            <a:r>
              <a:rPr i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from </a:t>
            </a:r>
            <a:r>
              <a:rPr i="1" lang="en" sz="1400">
                <a:latin typeface="Courier New"/>
                <a:ea typeface="Courier New"/>
                <a:cs typeface="Courier New"/>
                <a:sym typeface="Courier New"/>
              </a:rPr>
              <a:t>Q</a:t>
            </a:r>
            <a:b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add </a:t>
            </a:r>
            <a:r>
              <a:rPr i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to </a:t>
            </a:r>
            <a:r>
              <a:rPr i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tail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of </a:t>
            </a:r>
            <a:r>
              <a:rPr i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b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for each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node </a:t>
            </a:r>
            <a:r>
              <a:rPr i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with an edge </a:t>
            </a:r>
            <a:r>
              <a:rPr i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from </a:t>
            </a:r>
            <a:r>
              <a:rPr i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to </a:t>
            </a:r>
            <a:r>
              <a:rPr i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b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	remove edge </a:t>
            </a:r>
            <a:r>
              <a:rPr i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from the graph</a:t>
            </a:r>
            <a:b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has no other incoming edges </a:t>
            </a:r>
            <a:r>
              <a:rPr b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b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		insert </a:t>
            </a:r>
            <a:r>
              <a:rPr i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into </a:t>
            </a:r>
            <a:r>
              <a:rPr i="1" lang="en" sz="1400">
                <a:latin typeface="Courier New"/>
                <a:ea typeface="Courier New"/>
                <a:cs typeface="Courier New"/>
                <a:sym typeface="Courier New"/>
              </a:rPr>
              <a:t>Q</a:t>
            </a:r>
            <a:b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graph has unvisited nodes </a:t>
            </a:r>
            <a:r>
              <a:rPr b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b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return error   </a:t>
            </a:r>
            <a:r>
              <a:rPr i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(graph has at least one </a:t>
            </a:r>
            <a:r>
              <a:rPr b="1" i="1" lang="en" sz="1400">
                <a:solidFill>
                  <a:srgbClr val="3896D2"/>
                </a:solidFill>
                <a:latin typeface="Courier New"/>
                <a:ea typeface="Courier New"/>
                <a:cs typeface="Courier New"/>
                <a:sym typeface="Courier New"/>
              </a:rPr>
              <a:t>cycle</a:t>
            </a:r>
            <a:r>
              <a:rPr i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return </a:t>
            </a:r>
            <a:r>
              <a:rPr i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(a topologically sorted order)</a:t>
            </a:r>
            <a:endParaRPr i="1" sz="1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Adjacency List</a:t>
            </a:r>
            <a:endParaRPr/>
          </a:p>
        </p:txBody>
      </p:sp>
      <p:sp>
        <p:nvSpPr>
          <p:cNvPr id="137" name="Google Shape;137;p31"/>
          <p:cNvSpPr txBox="1"/>
          <p:nvPr>
            <p:ph idx="1" type="body"/>
          </p:nvPr>
        </p:nvSpPr>
        <p:spPr>
          <a:xfrm>
            <a:off x="387900" y="1098675"/>
            <a:ext cx="5024400" cy="3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Graph {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" sz="1300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 // array of list. We can also use </a:t>
            </a:r>
            <a:r>
              <a:rPr b="1" lang="en" sz="1300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list of list</a:t>
            </a:r>
            <a:r>
              <a:rPr lang="en" sz="1300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 here.</a:t>
            </a:r>
            <a:endParaRPr sz="1300">
              <a:solidFill>
                <a:srgbClr val="3896D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         // adjList[i] contains neighbors of vertex i</a:t>
            </a:r>
            <a:endParaRPr sz="1300">
              <a:solidFill>
                <a:srgbClr val="3896D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3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List[] adjList; </a:t>
            </a:r>
            <a:endParaRPr sz="13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n;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ublic Graph(</a:t>
            </a:r>
            <a:r>
              <a:rPr b="1"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n) {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.n = n;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.adjList = </a:t>
            </a:r>
            <a:r>
              <a:rPr b="1"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List[n];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 = 0; i &lt; n; i++) {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	adjList[i] = </a:t>
            </a:r>
            <a:r>
              <a:rPr b="1"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LinkedList&lt;&gt;();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}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addEdge(</a:t>
            </a: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start, </a:t>
            </a: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end) {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adjList[start].add(end);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300"/>
          </a:p>
        </p:txBody>
      </p:sp>
      <p:pic>
        <p:nvPicPr>
          <p:cNvPr id="138" name="Google Shape;1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700" y="2990125"/>
            <a:ext cx="2373975" cy="10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0700" y="1596975"/>
            <a:ext cx="1428625" cy="11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Topological Sort Algorithm</a:t>
            </a:r>
            <a:endParaRPr/>
          </a:p>
        </p:txBody>
      </p:sp>
      <p:pic>
        <p:nvPicPr>
          <p:cNvPr id="733" name="Google Shape;73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225" y="1459450"/>
            <a:ext cx="7815550" cy="26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112"/>
          <p:cNvSpPr txBox="1"/>
          <p:nvPr/>
        </p:nvSpPr>
        <p:spPr>
          <a:xfrm>
            <a:off x="2750725" y="4729025"/>
            <a:ext cx="54261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https://en.wikipedia.org/wiki/Topological_sorting</a:t>
            </a:r>
            <a:endParaRPr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Topological Sort Algorithm</a:t>
            </a:r>
            <a:endParaRPr/>
          </a:p>
        </p:txBody>
      </p:sp>
      <p:sp>
        <p:nvSpPr>
          <p:cNvPr id="740" name="Google Shape;740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Indegree</a:t>
            </a:r>
            <a:r>
              <a:rPr lang="en"/>
              <a:t>: For a vertex, the value of indegree is equal to the number of incoming edges. </a:t>
            </a:r>
            <a:endParaRPr/>
          </a:p>
        </p:txBody>
      </p:sp>
      <p:pic>
        <p:nvPicPr>
          <p:cNvPr id="741" name="Google Shape;74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170" y="2249820"/>
            <a:ext cx="2215900" cy="19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13"/>
          <p:cNvSpPr txBox="1"/>
          <p:nvPr/>
        </p:nvSpPr>
        <p:spPr>
          <a:xfrm>
            <a:off x="3706500" y="2611200"/>
            <a:ext cx="5125800" cy="13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➔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Indegree of vertex 3, 5, 7:  0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➔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Indegree of vertex 2:  1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➔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Indegree of vertex 8, 9 10, 11:  2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113"/>
          <p:cNvSpPr txBox="1"/>
          <p:nvPr/>
        </p:nvSpPr>
        <p:spPr>
          <a:xfrm>
            <a:off x="2750725" y="4729025"/>
            <a:ext cx="54261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0F3F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https://en.wikipedia.org/wiki/Topological_sorting</a:t>
            </a:r>
            <a:endParaRPr>
              <a:solidFill>
                <a:srgbClr val="F0F3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What Problems Can be Solved by Topological Sort?</a:t>
            </a:r>
            <a:endParaRPr sz="2700"/>
          </a:p>
        </p:txBody>
      </p:sp>
      <p:sp>
        <p:nvSpPr>
          <p:cNvPr id="749" name="Google Shape;749;p114"/>
          <p:cNvSpPr txBox="1"/>
          <p:nvPr>
            <p:ph idx="1" type="body"/>
          </p:nvPr>
        </p:nvSpPr>
        <p:spPr>
          <a:xfrm>
            <a:off x="387900" y="1413625"/>
            <a:ext cx="8368200" cy="3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Traverse all vertices in a graph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Whether two vertices are connected or not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Shortest path between two vertices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Number of disconnected components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Vertex grouping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800"/>
              <a:buAutoNum type="arabicPeriod"/>
            </a:pPr>
            <a:r>
              <a:rPr lang="en">
                <a:solidFill>
                  <a:srgbClr val="3896D2"/>
                </a:solidFill>
              </a:rPr>
              <a:t>Dependency path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800"/>
              <a:buAutoNum type="arabicPeriod"/>
            </a:pPr>
            <a:r>
              <a:rPr lang="en">
                <a:solidFill>
                  <a:srgbClr val="3896D2"/>
                </a:solidFill>
              </a:rPr>
              <a:t>Detect cycle in a graph</a:t>
            </a:r>
            <a:endParaRPr>
              <a:solidFill>
                <a:srgbClr val="3896D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All possible paths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Schedule II</a:t>
            </a:r>
            <a:endParaRPr/>
          </a:p>
        </p:txBody>
      </p:sp>
      <p:sp>
        <p:nvSpPr>
          <p:cNvPr id="760" name="Google Shape;760;p116"/>
          <p:cNvSpPr txBox="1"/>
          <p:nvPr>
            <p:ph idx="1" type="body"/>
          </p:nvPr>
        </p:nvSpPr>
        <p:spPr>
          <a:xfrm>
            <a:off x="387900" y="880225"/>
            <a:ext cx="8368200" cy="3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Idea: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is essentially a graph problem (tell them why, and how the graph is represented)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order to find the orders,  I will use Topological Sort because there is a dependency between courses.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first put courses with 0 indegree (no prerequisites) into a queue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remove one course from the queue, put it into our result list, and decrease the indegree of its neighbors.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the indegree of the neighbor is 0, we add it to the queue.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repeat the last two steps until the queue is empty.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the result list size is the same with number of courses, we return the result list, otherwise, return an empty list.</a:t>
            </a:r>
            <a:endParaRPr sz="16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766" name="Google Shape;76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300" y="169626"/>
            <a:ext cx="4838800" cy="423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88" y="2013925"/>
            <a:ext cx="3377726" cy="14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Solve Graph Interview Questions</a:t>
            </a:r>
            <a:endParaRPr/>
          </a:p>
        </p:txBody>
      </p:sp>
      <p:sp>
        <p:nvSpPr>
          <p:cNvPr id="773" name="Google Shape;773;p118"/>
          <p:cNvSpPr txBox="1"/>
          <p:nvPr>
            <p:ph idx="1" type="body"/>
          </p:nvPr>
        </p:nvSpPr>
        <p:spPr>
          <a:xfrm>
            <a:off x="387900" y="1271750"/>
            <a:ext cx="8368200" cy="3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700"/>
              <a:buChar char="●"/>
            </a:pPr>
            <a:r>
              <a:rPr lang="en" sz="1700">
                <a:solidFill>
                  <a:srgbClr val="3896D2"/>
                </a:solidFill>
              </a:rPr>
              <a:t>Determine whether the problem can be modeled as a graph problem or not.</a:t>
            </a:r>
            <a:endParaRPr sz="1700">
              <a:solidFill>
                <a:srgbClr val="3896D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700"/>
              <a:buChar char="●"/>
            </a:pPr>
            <a:r>
              <a:rPr lang="en" sz="1600">
                <a:solidFill>
                  <a:srgbClr val="3896D2"/>
                </a:solidFill>
              </a:rPr>
              <a:t>Graph and its representation (prerequisite)</a:t>
            </a:r>
            <a:endParaRPr sz="1700">
              <a:solidFill>
                <a:srgbClr val="3896D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700"/>
              <a:buChar char="●"/>
            </a:pPr>
            <a:r>
              <a:rPr lang="en" sz="1700">
                <a:solidFill>
                  <a:srgbClr val="3896D2"/>
                </a:solidFill>
              </a:rPr>
              <a:t>What are the most common graph problems?</a:t>
            </a:r>
            <a:endParaRPr sz="1700">
              <a:solidFill>
                <a:srgbClr val="3896D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200"/>
              <a:buChar char="○"/>
            </a:pPr>
            <a:r>
              <a:rPr lang="en" sz="1200">
                <a:solidFill>
                  <a:srgbClr val="3896D2"/>
                </a:solidFill>
              </a:rPr>
              <a:t>Traverse all the vertices in a graph</a:t>
            </a:r>
            <a:endParaRPr sz="1200">
              <a:solidFill>
                <a:srgbClr val="3896D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200"/>
              <a:buChar char="○"/>
            </a:pPr>
            <a:r>
              <a:rPr lang="en" sz="1200">
                <a:solidFill>
                  <a:srgbClr val="3896D2"/>
                </a:solidFill>
              </a:rPr>
              <a:t>Whether two vertices are connected or not</a:t>
            </a:r>
            <a:endParaRPr sz="1200">
              <a:solidFill>
                <a:srgbClr val="3896D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200"/>
              <a:buChar char="○"/>
            </a:pPr>
            <a:r>
              <a:rPr lang="en" sz="1200">
                <a:solidFill>
                  <a:srgbClr val="3896D2"/>
                </a:solidFill>
              </a:rPr>
              <a:t>Shortest path between two vertices</a:t>
            </a:r>
            <a:endParaRPr sz="1200">
              <a:solidFill>
                <a:srgbClr val="3896D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200"/>
              <a:buChar char="○"/>
            </a:pPr>
            <a:r>
              <a:rPr lang="en" sz="1200">
                <a:solidFill>
                  <a:srgbClr val="3896D2"/>
                </a:solidFill>
              </a:rPr>
              <a:t>Number of connected components</a:t>
            </a:r>
            <a:endParaRPr sz="1200">
              <a:solidFill>
                <a:srgbClr val="3896D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200"/>
              <a:buChar char="○"/>
            </a:pPr>
            <a:r>
              <a:rPr lang="en" sz="1200">
                <a:solidFill>
                  <a:srgbClr val="3896D2"/>
                </a:solidFill>
              </a:rPr>
              <a:t>Vertex grouping</a:t>
            </a:r>
            <a:endParaRPr sz="1200">
              <a:solidFill>
                <a:srgbClr val="3896D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200"/>
              <a:buChar char="○"/>
            </a:pPr>
            <a:r>
              <a:rPr lang="en" sz="1200">
                <a:solidFill>
                  <a:srgbClr val="3896D2"/>
                </a:solidFill>
              </a:rPr>
              <a:t>Dependency path</a:t>
            </a:r>
            <a:endParaRPr sz="1200">
              <a:solidFill>
                <a:srgbClr val="3896D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200"/>
              <a:buChar char="○"/>
            </a:pPr>
            <a:r>
              <a:rPr lang="en" sz="1200">
                <a:solidFill>
                  <a:srgbClr val="3896D2"/>
                </a:solidFill>
              </a:rPr>
              <a:t>Detect cycle in a graph</a:t>
            </a:r>
            <a:endParaRPr sz="1200">
              <a:solidFill>
                <a:srgbClr val="3896D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200"/>
              <a:buChar char="○"/>
            </a:pPr>
            <a:r>
              <a:rPr lang="en" sz="1200">
                <a:solidFill>
                  <a:srgbClr val="3896D2"/>
                </a:solidFill>
              </a:rPr>
              <a:t>All possible paths</a:t>
            </a:r>
            <a:endParaRPr sz="1200">
              <a:solidFill>
                <a:srgbClr val="3896D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700"/>
              <a:buChar char="●"/>
            </a:pPr>
            <a:r>
              <a:rPr lang="en" sz="1700">
                <a:solidFill>
                  <a:srgbClr val="3896D2"/>
                </a:solidFill>
              </a:rPr>
              <a:t>How to solve graph problems</a:t>
            </a:r>
            <a:endParaRPr sz="1700">
              <a:solidFill>
                <a:srgbClr val="3896D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200"/>
              <a:buChar char="○"/>
            </a:pPr>
            <a:r>
              <a:rPr lang="en" sz="1200">
                <a:solidFill>
                  <a:srgbClr val="3896D2"/>
                </a:solidFill>
              </a:rPr>
              <a:t>Breadth-First Search (BFS)</a:t>
            </a:r>
            <a:endParaRPr sz="1200">
              <a:solidFill>
                <a:srgbClr val="3896D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200"/>
              <a:buChar char="○"/>
            </a:pPr>
            <a:r>
              <a:rPr lang="en" sz="1200">
                <a:solidFill>
                  <a:srgbClr val="3896D2"/>
                </a:solidFill>
              </a:rPr>
              <a:t>Depth-First Search (DFS)</a:t>
            </a:r>
            <a:endParaRPr sz="1200">
              <a:solidFill>
                <a:srgbClr val="3896D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1200"/>
              <a:buChar char="○"/>
            </a:pPr>
            <a:r>
              <a:rPr lang="en" sz="1200">
                <a:solidFill>
                  <a:srgbClr val="3896D2"/>
                </a:solidFill>
              </a:rPr>
              <a:t>Topological Sort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Slides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784" name="Google Shape;784;p120"/>
          <p:cNvSpPr txBox="1"/>
          <p:nvPr>
            <p:ph idx="1" type="body"/>
          </p:nvPr>
        </p:nvSpPr>
        <p:spPr>
          <a:xfrm>
            <a:off x="311700" y="1152475"/>
            <a:ext cx="8520600" cy="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an </a:t>
            </a:r>
            <a:r>
              <a:rPr b="1" lang="en">
                <a:highlight>
                  <a:srgbClr val="FF9900"/>
                </a:highlight>
              </a:rPr>
              <a:t>undirected</a:t>
            </a:r>
            <a:r>
              <a:rPr lang="en"/>
              <a:t> graph based on a binary tree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5" name="Google Shape;785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950" y="1782875"/>
            <a:ext cx="3490600" cy="20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900" y="1782875"/>
            <a:ext cx="2663001" cy="219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</a:t>
            </a:r>
            <a:endParaRPr/>
          </a:p>
        </p:txBody>
      </p:sp>
      <p:pic>
        <p:nvPicPr>
          <p:cNvPr id="792" name="Google Shape;79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75" y="1254775"/>
            <a:ext cx="8007275" cy="18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121"/>
          <p:cNvSpPr txBox="1"/>
          <p:nvPr/>
        </p:nvSpPr>
        <p:spPr>
          <a:xfrm>
            <a:off x="2076063" y="3329400"/>
            <a:ext cx="46845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CB9C"/>
                </a:solidFill>
                <a:latin typeface="Fira Sans"/>
                <a:ea typeface="Fira Sans"/>
                <a:cs typeface="Fira Sans"/>
                <a:sym typeface="Fira Sans"/>
              </a:rPr>
              <a:t>863. All Nodes Distance K in Binary Tree</a:t>
            </a:r>
            <a:endParaRPr>
              <a:solidFill>
                <a:srgbClr val="F9CB9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K.Presentation.Theme.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